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70"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Selected</a:t>
            </a:r>
            <a:r>
              <a:rPr lang="en-US" b="1" baseline="0"/>
              <a:t> GRA Organizations - Staffing</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Sheet3!$A$2:$A$18</c:f>
              <c:strCache>
                <c:ptCount val="17"/>
                <c:pt idx="0">
                  <c:v>Boston Municipal Research Bureau - Massachusetts</c:v>
                </c:pt>
                <c:pt idx="1">
                  <c:v>Bureau of Governmental Research  - Louisiana</c:v>
                </c:pt>
                <c:pt idx="2">
                  <c:v>Center for Governmental Research - New York</c:v>
                </c:pt>
                <c:pt idx="3">
                  <c:v>Citizens Research Council of Michigan</c:v>
                </c:pt>
                <c:pt idx="4">
                  <c:v>Civic Federation  - Illinois</c:v>
                </c:pt>
                <c:pt idx="5">
                  <c:v>Economy League of Greater Philadelphia - Pennsylvania</c:v>
                </c:pt>
                <c:pt idx="6">
                  <c:v>EducationNC - North Carolina</c:v>
                </c:pt>
                <c:pt idx="7">
                  <c:v>Florida TaxWatch, Inc.</c:v>
                </c:pt>
                <c:pt idx="8">
                  <c:v>Massachusetts Taxpayers Foundation</c:v>
                </c:pt>
                <c:pt idx="9">
                  <c:v>Public Affairs Research Council of Alabama</c:v>
                </c:pt>
                <c:pt idx="10">
                  <c:v>Public Affairs Research Council of Louisiana</c:v>
                </c:pt>
                <c:pt idx="11">
                  <c:v>Taxpayers' Federation of Illinois</c:v>
                </c:pt>
                <c:pt idx="12">
                  <c:v>Tennessee Advisory Commission on Intergovernmental Relations </c:v>
                </c:pt>
                <c:pt idx="13">
                  <c:v>Utah Foundation </c:v>
                </c:pt>
                <c:pt idx="14">
                  <c:v>Washington Research Council </c:v>
                </c:pt>
                <c:pt idx="15">
                  <c:v>Wisconsin Policy Forum </c:v>
                </c:pt>
                <c:pt idx="16">
                  <c:v>Worcester Regional Research Burerau - Massachusetts</c:v>
                </c:pt>
              </c:strCache>
            </c:strRef>
          </c:cat>
          <c:val>
            <c:numRef>
              <c:f>Sheet3!$B$2:$B$18</c:f>
              <c:numCache>
                <c:formatCode>General</c:formatCode>
                <c:ptCount val="17"/>
                <c:pt idx="0">
                  <c:v>4.5</c:v>
                </c:pt>
                <c:pt idx="1">
                  <c:v>7</c:v>
                </c:pt>
                <c:pt idx="2">
                  <c:v>11</c:v>
                </c:pt>
                <c:pt idx="3">
                  <c:v>7</c:v>
                </c:pt>
                <c:pt idx="4">
                  <c:v>11.5</c:v>
                </c:pt>
                <c:pt idx="5">
                  <c:v>6</c:v>
                </c:pt>
                <c:pt idx="6">
                  <c:v>12</c:v>
                </c:pt>
                <c:pt idx="7">
                  <c:v>15</c:v>
                </c:pt>
                <c:pt idx="8">
                  <c:v>4.5</c:v>
                </c:pt>
                <c:pt idx="9">
                  <c:v>6</c:v>
                </c:pt>
                <c:pt idx="10">
                  <c:v>6</c:v>
                </c:pt>
                <c:pt idx="11">
                  <c:v>3.5</c:v>
                </c:pt>
                <c:pt idx="12">
                  <c:v>18</c:v>
                </c:pt>
                <c:pt idx="13">
                  <c:v>5</c:v>
                </c:pt>
                <c:pt idx="14">
                  <c:v>2</c:v>
                </c:pt>
                <c:pt idx="15">
                  <c:v>12</c:v>
                </c:pt>
                <c:pt idx="16">
                  <c:v>2</c:v>
                </c:pt>
              </c:numCache>
            </c:numRef>
          </c:val>
          <c:extLst>
            <c:ext xmlns:c16="http://schemas.microsoft.com/office/drawing/2014/chart" uri="{C3380CC4-5D6E-409C-BE32-E72D297353CC}">
              <c16:uniqueId val="{00000000-255E-43D2-910E-49BB07010D23}"/>
            </c:ext>
          </c:extLst>
        </c:ser>
        <c:dLbls>
          <c:showLegendKey val="0"/>
          <c:showVal val="0"/>
          <c:showCatName val="0"/>
          <c:showSerName val="0"/>
          <c:showPercent val="0"/>
          <c:showBubbleSize val="0"/>
        </c:dLbls>
        <c:gapWidth val="219"/>
        <c:axId val="489804688"/>
        <c:axId val="489803088"/>
      </c:barChart>
      <c:catAx>
        <c:axId val="489804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89803088"/>
        <c:crosses val="autoZero"/>
        <c:auto val="1"/>
        <c:lblAlgn val="ctr"/>
        <c:lblOffset val="100"/>
        <c:tickLblSkip val="1"/>
        <c:noMultiLvlLbl val="0"/>
      </c:catAx>
      <c:valAx>
        <c:axId val="489803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dirty="0"/>
                  <a:t>Staffing Level Excluding Contractors</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89804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Annual Budget: 2019</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C9-4B9D-AA44-294627C81ADB}"/>
                </c:ext>
              </c:extLst>
            </c:dLbl>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C9-4B9D-AA44-294627C81AD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Sheet3!$J$1:$J$17</c:f>
              <c:numCache>
                <c:formatCode>_("$"* #,##0_);_("$"* \(#,##0\);_("$"* "-"??_);_(@_)</c:formatCode>
                <c:ptCount val="17"/>
                <c:pt idx="0">
                  <c:v>334000</c:v>
                </c:pt>
                <c:pt idx="1">
                  <c:v>435000</c:v>
                </c:pt>
                <c:pt idx="2">
                  <c:v>545000</c:v>
                </c:pt>
                <c:pt idx="3">
                  <c:v>595000</c:v>
                </c:pt>
                <c:pt idx="4">
                  <c:v>880000</c:v>
                </c:pt>
                <c:pt idx="5">
                  <c:v>1025450</c:v>
                </c:pt>
                <c:pt idx="6">
                  <c:v>1064260</c:v>
                </c:pt>
                <c:pt idx="7" formatCode="&quot;$&quot;#,##0_);[Red]\(&quot;$&quot;#,##0\)">
                  <c:v>1100000</c:v>
                </c:pt>
                <c:pt idx="8">
                  <c:v>1162261</c:v>
                </c:pt>
                <c:pt idx="9">
                  <c:v>1347011</c:v>
                </c:pt>
                <c:pt idx="10">
                  <c:v>1400000</c:v>
                </c:pt>
                <c:pt idx="11">
                  <c:v>1500000</c:v>
                </c:pt>
                <c:pt idx="12">
                  <c:v>1734318</c:v>
                </c:pt>
                <c:pt idx="13">
                  <c:v>1900000</c:v>
                </c:pt>
                <c:pt idx="14">
                  <c:v>2159318</c:v>
                </c:pt>
                <c:pt idx="15">
                  <c:v>2500000</c:v>
                </c:pt>
                <c:pt idx="16">
                  <c:v>3300000</c:v>
                </c:pt>
              </c:numCache>
            </c:numRef>
          </c:val>
          <c:extLst>
            <c:ext xmlns:c16="http://schemas.microsoft.com/office/drawing/2014/chart" uri="{C3380CC4-5D6E-409C-BE32-E72D297353CC}">
              <c16:uniqueId val="{00000000-1C27-4A6B-BF81-A0E29AF2B531}"/>
            </c:ext>
          </c:extLst>
        </c:ser>
        <c:dLbls>
          <c:showLegendKey val="0"/>
          <c:showVal val="0"/>
          <c:showCatName val="0"/>
          <c:showSerName val="0"/>
          <c:showPercent val="0"/>
          <c:showBubbleSize val="0"/>
        </c:dLbls>
        <c:gapWidth val="219"/>
        <c:overlap val="-27"/>
        <c:axId val="489813648"/>
        <c:axId val="489820688"/>
      </c:barChart>
      <c:catAx>
        <c:axId val="489813648"/>
        <c:scaling>
          <c:orientation val="minMax"/>
        </c:scaling>
        <c:delete val="1"/>
        <c:axPos val="b"/>
        <c:majorTickMark val="none"/>
        <c:minorTickMark val="none"/>
        <c:tickLblPos val="nextTo"/>
        <c:crossAx val="489820688"/>
        <c:crosses val="autoZero"/>
        <c:auto val="1"/>
        <c:lblAlgn val="ctr"/>
        <c:lblOffset val="100"/>
        <c:noMultiLvlLbl val="0"/>
      </c:catAx>
      <c:valAx>
        <c:axId val="489820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Annual Budget: 2019</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89813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GAAP-Based</a:t>
            </a:r>
            <a:r>
              <a:rPr lang="en-US" b="1" baseline="0"/>
              <a:t> Financials: Frequency of Use and Importance to Project</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Number of Studies for Which GAAP Financials are Used</c:v>
          </c:tx>
          <c:spPr>
            <a:solidFill>
              <a:schemeClr val="accent1">
                <a:lumMod val="75000"/>
              </a:schemeClr>
            </a:solidFill>
            <a:ln>
              <a:noFill/>
            </a:ln>
            <a:effectLst/>
          </c:spPr>
          <c:invertIfNegative val="0"/>
          <c:val>
            <c:numRef>
              <c:f>'Response Data'!$S$2:$S$9</c:f>
              <c:numCache>
                <c:formatCode>General</c:formatCode>
                <c:ptCount val="8"/>
                <c:pt idx="0">
                  <c:v>10</c:v>
                </c:pt>
                <c:pt idx="1">
                  <c:v>1</c:v>
                </c:pt>
                <c:pt idx="2">
                  <c:v>12</c:v>
                </c:pt>
                <c:pt idx="3">
                  <c:v>1</c:v>
                </c:pt>
                <c:pt idx="4">
                  <c:v>6</c:v>
                </c:pt>
                <c:pt idx="5">
                  <c:v>12</c:v>
                </c:pt>
                <c:pt idx="6">
                  <c:v>2</c:v>
                </c:pt>
                <c:pt idx="7">
                  <c:v>4</c:v>
                </c:pt>
              </c:numCache>
            </c:numRef>
          </c:val>
          <c:extLst>
            <c:ext xmlns:c16="http://schemas.microsoft.com/office/drawing/2014/chart" uri="{C3380CC4-5D6E-409C-BE32-E72D297353CC}">
              <c16:uniqueId val="{00000000-BB76-4928-9F42-F66CAD2B310D}"/>
            </c:ext>
          </c:extLst>
        </c:ser>
        <c:ser>
          <c:idx val="1"/>
          <c:order val="1"/>
          <c:tx>
            <c:v>Relative Importance of GAAP-Based Financials (on Scale of 1-5 with 5 Highest)</c:v>
          </c:tx>
          <c:spPr>
            <a:solidFill>
              <a:schemeClr val="accent5">
                <a:lumMod val="60000"/>
                <a:lumOff val="40000"/>
              </a:schemeClr>
            </a:solidFill>
            <a:ln>
              <a:noFill/>
            </a:ln>
            <a:effectLst/>
          </c:spPr>
          <c:invertIfNegative val="0"/>
          <c:val>
            <c:numRef>
              <c:f>'Response Data'!$T$2:$T$9</c:f>
              <c:numCache>
                <c:formatCode>General</c:formatCode>
                <c:ptCount val="8"/>
                <c:pt idx="0">
                  <c:v>5</c:v>
                </c:pt>
                <c:pt idx="1">
                  <c:v>3</c:v>
                </c:pt>
                <c:pt idx="2">
                  <c:v>5</c:v>
                </c:pt>
                <c:pt idx="3">
                  <c:v>2</c:v>
                </c:pt>
                <c:pt idx="4">
                  <c:v>5</c:v>
                </c:pt>
                <c:pt idx="5">
                  <c:v>4</c:v>
                </c:pt>
                <c:pt idx="6">
                  <c:v>5</c:v>
                </c:pt>
                <c:pt idx="7">
                  <c:v>5</c:v>
                </c:pt>
              </c:numCache>
            </c:numRef>
          </c:val>
          <c:extLst>
            <c:ext xmlns:c16="http://schemas.microsoft.com/office/drawing/2014/chart" uri="{C3380CC4-5D6E-409C-BE32-E72D297353CC}">
              <c16:uniqueId val="{00000001-BB76-4928-9F42-F66CAD2B310D}"/>
            </c:ext>
          </c:extLst>
        </c:ser>
        <c:dLbls>
          <c:showLegendKey val="0"/>
          <c:showVal val="0"/>
          <c:showCatName val="0"/>
          <c:showSerName val="0"/>
          <c:showPercent val="0"/>
          <c:showBubbleSize val="0"/>
        </c:dLbls>
        <c:gapWidth val="219"/>
        <c:overlap val="-27"/>
        <c:axId val="515501584"/>
        <c:axId val="515499024"/>
      </c:barChart>
      <c:catAx>
        <c:axId val="515501584"/>
        <c:scaling>
          <c:orientation val="minMax"/>
        </c:scaling>
        <c:delete val="1"/>
        <c:axPos val="b"/>
        <c:majorTickMark val="none"/>
        <c:minorTickMark val="none"/>
        <c:tickLblPos val="nextTo"/>
        <c:crossAx val="515499024"/>
        <c:crosses val="autoZero"/>
        <c:auto val="1"/>
        <c:lblAlgn val="ctr"/>
        <c:lblOffset val="100"/>
        <c:noMultiLvlLbl val="0"/>
      </c:catAx>
      <c:valAx>
        <c:axId val="515499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Number of Uses</a:t>
                </a:r>
                <a:r>
                  <a:rPr lang="en-US" baseline="0" dirty="0"/>
                  <a:t> and Importance (1-5)</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15501584"/>
        <c:crosses val="autoZero"/>
        <c:crossBetween val="between"/>
        <c:majorUnit val="1"/>
      </c:valAx>
      <c:spPr>
        <a:noFill/>
        <a:ln>
          <a:noFill/>
        </a:ln>
        <a:effectLst/>
      </c:spPr>
    </c:plotArea>
    <c:legend>
      <c:legendPos val="b"/>
      <c:layout>
        <c:manualLayout>
          <c:xMode val="edge"/>
          <c:yMode val="edge"/>
          <c:x val="0.12349024306744268"/>
          <c:y val="0.92881258248643572"/>
          <c:w val="0.74818850089390998"/>
          <c:h val="5.251540441080977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Other Non-GAAP Based</a:t>
            </a:r>
            <a:r>
              <a:rPr lang="en-US" b="1" baseline="0" dirty="0"/>
              <a:t> </a:t>
            </a:r>
            <a:r>
              <a:rPr lang="en-US" b="1" dirty="0"/>
              <a:t>Financial Information: Frequency of Use and Importance to Project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Number of Studies for which Other Financial Information is Used</c:v>
          </c:tx>
          <c:spPr>
            <a:solidFill>
              <a:schemeClr val="accent1">
                <a:lumMod val="75000"/>
              </a:schemeClr>
            </a:solidFill>
            <a:ln>
              <a:noFill/>
            </a:ln>
            <a:effectLst/>
          </c:spPr>
          <c:invertIfNegative val="0"/>
          <c:val>
            <c:numRef>
              <c:f>'Response Data'!$U$2:$U$9</c:f>
              <c:numCache>
                <c:formatCode>General</c:formatCode>
                <c:ptCount val="8"/>
                <c:pt idx="0">
                  <c:v>10</c:v>
                </c:pt>
                <c:pt idx="1">
                  <c:v>3</c:v>
                </c:pt>
                <c:pt idx="3">
                  <c:v>10</c:v>
                </c:pt>
                <c:pt idx="4">
                  <c:v>24</c:v>
                </c:pt>
                <c:pt idx="5">
                  <c:v>12</c:v>
                </c:pt>
                <c:pt idx="6">
                  <c:v>2</c:v>
                </c:pt>
                <c:pt idx="7">
                  <c:v>4</c:v>
                </c:pt>
              </c:numCache>
            </c:numRef>
          </c:val>
          <c:extLst>
            <c:ext xmlns:c16="http://schemas.microsoft.com/office/drawing/2014/chart" uri="{C3380CC4-5D6E-409C-BE32-E72D297353CC}">
              <c16:uniqueId val="{00000000-D75E-4E06-ABE1-09420720DEAC}"/>
            </c:ext>
          </c:extLst>
        </c:ser>
        <c:ser>
          <c:idx val="1"/>
          <c:order val="1"/>
          <c:tx>
            <c:strRef>
              <c:f>'Response Data'!$Q$46</c:f>
              <c:strCache>
                <c:ptCount val="1"/>
                <c:pt idx="0">
                  <c:v>Relative Importance of Other Financial Information (on a Scale of 1-5 with 5 Highest)</c:v>
                </c:pt>
              </c:strCache>
            </c:strRef>
          </c:tx>
          <c:spPr>
            <a:solidFill>
              <a:schemeClr val="accent5">
                <a:lumMod val="60000"/>
                <a:lumOff val="40000"/>
              </a:schemeClr>
            </a:solidFill>
            <a:ln>
              <a:noFill/>
            </a:ln>
            <a:effectLst/>
          </c:spPr>
          <c:invertIfNegative val="0"/>
          <c:val>
            <c:numRef>
              <c:f>'Response Data'!$V$2:$V$9</c:f>
              <c:numCache>
                <c:formatCode>General</c:formatCode>
                <c:ptCount val="8"/>
                <c:pt idx="0">
                  <c:v>5</c:v>
                </c:pt>
                <c:pt idx="1">
                  <c:v>4</c:v>
                </c:pt>
                <c:pt idx="2">
                  <c:v>5</c:v>
                </c:pt>
                <c:pt idx="3">
                  <c:v>5</c:v>
                </c:pt>
                <c:pt idx="4">
                  <c:v>5</c:v>
                </c:pt>
                <c:pt idx="5">
                  <c:v>5</c:v>
                </c:pt>
                <c:pt idx="6">
                  <c:v>5</c:v>
                </c:pt>
                <c:pt idx="7">
                  <c:v>5</c:v>
                </c:pt>
              </c:numCache>
            </c:numRef>
          </c:val>
          <c:extLst>
            <c:ext xmlns:c16="http://schemas.microsoft.com/office/drawing/2014/chart" uri="{C3380CC4-5D6E-409C-BE32-E72D297353CC}">
              <c16:uniqueId val="{00000001-D75E-4E06-ABE1-09420720DEAC}"/>
            </c:ext>
          </c:extLst>
        </c:ser>
        <c:dLbls>
          <c:showLegendKey val="0"/>
          <c:showVal val="0"/>
          <c:showCatName val="0"/>
          <c:showSerName val="0"/>
          <c:showPercent val="0"/>
          <c:showBubbleSize val="0"/>
        </c:dLbls>
        <c:gapWidth val="219"/>
        <c:overlap val="-27"/>
        <c:axId val="489800528"/>
        <c:axId val="489800848"/>
      </c:barChart>
      <c:catAx>
        <c:axId val="489800528"/>
        <c:scaling>
          <c:orientation val="minMax"/>
        </c:scaling>
        <c:delete val="1"/>
        <c:axPos val="b"/>
        <c:majorTickMark val="none"/>
        <c:minorTickMark val="none"/>
        <c:tickLblPos val="nextTo"/>
        <c:crossAx val="489800848"/>
        <c:crosses val="autoZero"/>
        <c:auto val="1"/>
        <c:lblAlgn val="ctr"/>
        <c:lblOffset val="100"/>
        <c:noMultiLvlLbl val="0"/>
      </c:catAx>
      <c:valAx>
        <c:axId val="489800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89800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7">
  <a:schemeClr val="accent5"/>
  <a:schemeClr val="accent5"/>
  <a:schemeClr val="accent5"/>
  <a:schemeClr val="accent5"/>
  <a:schemeClr val="accent5"/>
  <a:schemeClr val="accent5"/>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84746-3C5C-47C0-8107-83B166C3E97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871BFDC-CB31-4266-A87B-CD6F8EF231A9}">
      <dgm:prSet/>
      <dgm:spPr/>
      <dgm:t>
        <a:bodyPr/>
        <a:lstStyle/>
        <a:p>
          <a:r>
            <a:rPr lang="en-US" b="0" i="0"/>
            <a:t>At what level of government does the organization focus?</a:t>
          </a:r>
          <a:endParaRPr lang="en-US"/>
        </a:p>
      </dgm:t>
    </dgm:pt>
    <dgm:pt modelId="{E8ABAB98-C0D5-40BA-9AA3-8102B8DDDA3D}" type="parTrans" cxnId="{D48F20B7-B3A3-4632-946C-DF0518BE2753}">
      <dgm:prSet/>
      <dgm:spPr/>
      <dgm:t>
        <a:bodyPr/>
        <a:lstStyle/>
        <a:p>
          <a:endParaRPr lang="en-US"/>
        </a:p>
      </dgm:t>
    </dgm:pt>
    <dgm:pt modelId="{2B766AEF-29C8-444F-9969-3F3B4ED29974}" type="sibTrans" cxnId="{D48F20B7-B3A3-4632-946C-DF0518BE2753}">
      <dgm:prSet/>
      <dgm:spPr/>
      <dgm:t>
        <a:bodyPr/>
        <a:lstStyle/>
        <a:p>
          <a:endParaRPr lang="en-US"/>
        </a:p>
      </dgm:t>
    </dgm:pt>
    <dgm:pt modelId="{D619DBB2-D369-48D5-95F1-8CAAC845855D}">
      <dgm:prSet/>
      <dgm:spPr/>
      <dgm:t>
        <a:bodyPr/>
        <a:lstStyle/>
        <a:p>
          <a:r>
            <a:rPr lang="en-US"/>
            <a:t>What are the major areas of research and focus for the organization?</a:t>
          </a:r>
        </a:p>
      </dgm:t>
    </dgm:pt>
    <dgm:pt modelId="{D81D9978-9C73-4884-9FF3-AEDEFACDB70D}" type="parTrans" cxnId="{45BEA91C-B90C-4CD5-8E80-6FA2C7368C4F}">
      <dgm:prSet/>
      <dgm:spPr/>
      <dgm:t>
        <a:bodyPr/>
        <a:lstStyle/>
        <a:p>
          <a:endParaRPr lang="en-US"/>
        </a:p>
      </dgm:t>
    </dgm:pt>
    <dgm:pt modelId="{30468F23-90DB-439E-8466-0DA24D128811}" type="sibTrans" cxnId="{45BEA91C-B90C-4CD5-8E80-6FA2C7368C4F}">
      <dgm:prSet/>
      <dgm:spPr/>
      <dgm:t>
        <a:bodyPr/>
        <a:lstStyle/>
        <a:p>
          <a:endParaRPr lang="en-US"/>
        </a:p>
      </dgm:t>
    </dgm:pt>
    <dgm:pt modelId="{C76A0812-078E-40A1-BBE0-777FC1150AC0}">
      <dgm:prSet/>
      <dgm:spPr/>
      <dgm:t>
        <a:bodyPr/>
        <a:lstStyle/>
        <a:p>
          <a:r>
            <a:rPr lang="en-US"/>
            <a:t>For approximately how many research studies a year does your organization use information contained in GAAP financial statements?</a:t>
          </a:r>
        </a:p>
      </dgm:t>
    </dgm:pt>
    <dgm:pt modelId="{8973FEA1-8F75-4181-B05B-644BEE497371}" type="parTrans" cxnId="{CE8D0154-5831-414C-84A3-7715E7BBE573}">
      <dgm:prSet/>
      <dgm:spPr/>
      <dgm:t>
        <a:bodyPr/>
        <a:lstStyle/>
        <a:p>
          <a:endParaRPr lang="en-US"/>
        </a:p>
      </dgm:t>
    </dgm:pt>
    <dgm:pt modelId="{8A47B082-7F4D-4AE3-AF59-7DD174F37FEC}" type="sibTrans" cxnId="{CE8D0154-5831-414C-84A3-7715E7BBE573}">
      <dgm:prSet/>
      <dgm:spPr/>
      <dgm:t>
        <a:bodyPr/>
        <a:lstStyle/>
        <a:p>
          <a:endParaRPr lang="en-US"/>
        </a:p>
      </dgm:t>
    </dgm:pt>
    <dgm:pt modelId="{600CB1F6-72F9-4047-933A-48180CC751AC}">
      <dgm:prSet/>
      <dgm:spPr/>
      <dgm:t>
        <a:bodyPr/>
        <a:lstStyle/>
        <a:p>
          <a:r>
            <a:rPr lang="en-US"/>
            <a:t>On a scale of 1-5, how important are GAAP based financial statements as a source of information for the organization’s research?</a:t>
          </a:r>
        </a:p>
      </dgm:t>
    </dgm:pt>
    <dgm:pt modelId="{BEF41A33-6EA2-4753-ABA2-FD4609142B1B}" type="parTrans" cxnId="{9A2DB86D-4F2D-4EAE-91D9-5F05725E74D7}">
      <dgm:prSet/>
      <dgm:spPr/>
      <dgm:t>
        <a:bodyPr/>
        <a:lstStyle/>
        <a:p>
          <a:endParaRPr lang="en-US"/>
        </a:p>
      </dgm:t>
    </dgm:pt>
    <dgm:pt modelId="{71EF83BF-74B3-4D9D-BB67-DF7BED028BC5}" type="sibTrans" cxnId="{9A2DB86D-4F2D-4EAE-91D9-5F05725E74D7}">
      <dgm:prSet/>
      <dgm:spPr/>
      <dgm:t>
        <a:bodyPr/>
        <a:lstStyle/>
        <a:p>
          <a:endParaRPr lang="en-US"/>
        </a:p>
      </dgm:t>
    </dgm:pt>
    <dgm:pt modelId="{B6E86359-9868-4E57-9F2C-6FF7D7DAB050}">
      <dgm:prSet/>
      <dgm:spPr/>
      <dgm:t>
        <a:bodyPr/>
        <a:lstStyle/>
        <a:p>
          <a:r>
            <a:rPr lang="en-US" dirty="0"/>
            <a:t>For approximately how may research studies a year does the organization use information contained in non-GAAP financial statements such as budget documents?</a:t>
          </a:r>
        </a:p>
      </dgm:t>
    </dgm:pt>
    <dgm:pt modelId="{3F70F03F-F49B-4EE9-B86B-1D756ED4C986}" type="parTrans" cxnId="{C8FB8A87-7A67-4005-A2BB-2E5FAC833F72}">
      <dgm:prSet/>
      <dgm:spPr/>
      <dgm:t>
        <a:bodyPr/>
        <a:lstStyle/>
        <a:p>
          <a:endParaRPr lang="en-US"/>
        </a:p>
      </dgm:t>
    </dgm:pt>
    <dgm:pt modelId="{A55E81D8-9776-4F19-91A8-DBE01C2FDBD3}" type="sibTrans" cxnId="{C8FB8A87-7A67-4005-A2BB-2E5FAC833F72}">
      <dgm:prSet/>
      <dgm:spPr/>
      <dgm:t>
        <a:bodyPr/>
        <a:lstStyle/>
        <a:p>
          <a:endParaRPr lang="en-US"/>
        </a:p>
      </dgm:t>
    </dgm:pt>
    <dgm:pt modelId="{909AB89C-FCB7-45C4-8506-6F196C961742}">
      <dgm:prSet/>
      <dgm:spPr/>
      <dgm:t>
        <a:bodyPr/>
        <a:lstStyle/>
        <a:p>
          <a:r>
            <a:rPr lang="en-US" dirty="0"/>
            <a:t>On a scale of 1-5, how important are non-GAAP based financial statements as a source of information for the organization’s research?</a:t>
          </a:r>
        </a:p>
      </dgm:t>
    </dgm:pt>
    <dgm:pt modelId="{238B20A6-9C56-4BEF-A318-5C70B1D13135}" type="parTrans" cxnId="{22728964-E511-4BAC-B3E2-2F8BD69F0CAB}">
      <dgm:prSet/>
      <dgm:spPr/>
      <dgm:t>
        <a:bodyPr/>
        <a:lstStyle/>
        <a:p>
          <a:endParaRPr lang="en-US"/>
        </a:p>
      </dgm:t>
    </dgm:pt>
    <dgm:pt modelId="{38AA4DA5-3681-476D-BFB2-5A837EF04824}" type="sibTrans" cxnId="{22728964-E511-4BAC-B3E2-2F8BD69F0CAB}">
      <dgm:prSet/>
      <dgm:spPr/>
      <dgm:t>
        <a:bodyPr/>
        <a:lstStyle/>
        <a:p>
          <a:endParaRPr lang="en-US"/>
        </a:p>
      </dgm:t>
    </dgm:pt>
    <dgm:pt modelId="{E07230F8-8A24-411E-AAAF-C91509A364FF}">
      <dgm:prSet/>
      <dgm:spPr/>
      <dgm:t>
        <a:bodyPr/>
        <a:lstStyle/>
        <a:p>
          <a:r>
            <a:rPr lang="en-US"/>
            <a:t>Please list up to three factors that would make your organization MORE likely to use GAAP based financial statements in future research. </a:t>
          </a:r>
        </a:p>
      </dgm:t>
    </dgm:pt>
    <dgm:pt modelId="{A0D7567F-2D36-4020-9DC3-A11CD2DA0B2E}" type="parTrans" cxnId="{CE0D3FB8-0287-4923-8996-77BADFC999C5}">
      <dgm:prSet/>
      <dgm:spPr/>
      <dgm:t>
        <a:bodyPr/>
        <a:lstStyle/>
        <a:p>
          <a:endParaRPr lang="en-US"/>
        </a:p>
      </dgm:t>
    </dgm:pt>
    <dgm:pt modelId="{B1F1F898-039B-47AF-915D-09DB64C58015}" type="sibTrans" cxnId="{CE0D3FB8-0287-4923-8996-77BADFC999C5}">
      <dgm:prSet/>
      <dgm:spPr/>
      <dgm:t>
        <a:bodyPr/>
        <a:lstStyle/>
        <a:p>
          <a:endParaRPr lang="en-US"/>
        </a:p>
      </dgm:t>
    </dgm:pt>
    <dgm:pt modelId="{FB1DBE34-F8D4-460B-B9AD-CE8474D3261C}" type="pres">
      <dgm:prSet presAssocID="{53784746-3C5C-47C0-8107-83B166C3E977}" presName="diagram" presStyleCnt="0">
        <dgm:presLayoutVars>
          <dgm:dir/>
          <dgm:resizeHandles val="exact"/>
        </dgm:presLayoutVars>
      </dgm:prSet>
      <dgm:spPr/>
    </dgm:pt>
    <dgm:pt modelId="{189221F3-D569-4E89-81DF-10DB255B2483}" type="pres">
      <dgm:prSet presAssocID="{5871BFDC-CB31-4266-A87B-CD6F8EF231A9}" presName="node" presStyleLbl="node1" presStyleIdx="0" presStyleCnt="7">
        <dgm:presLayoutVars>
          <dgm:bulletEnabled val="1"/>
        </dgm:presLayoutVars>
      </dgm:prSet>
      <dgm:spPr/>
    </dgm:pt>
    <dgm:pt modelId="{674FB04F-E42E-4E4D-AFF5-66589A20B31F}" type="pres">
      <dgm:prSet presAssocID="{2B766AEF-29C8-444F-9969-3F3B4ED29974}" presName="sibTrans" presStyleCnt="0"/>
      <dgm:spPr/>
    </dgm:pt>
    <dgm:pt modelId="{D3B7003A-CB62-4B2F-B756-1E8CDD6D14A1}" type="pres">
      <dgm:prSet presAssocID="{D619DBB2-D369-48D5-95F1-8CAAC845855D}" presName="node" presStyleLbl="node1" presStyleIdx="1" presStyleCnt="7">
        <dgm:presLayoutVars>
          <dgm:bulletEnabled val="1"/>
        </dgm:presLayoutVars>
      </dgm:prSet>
      <dgm:spPr/>
    </dgm:pt>
    <dgm:pt modelId="{35EFE79D-38F6-4EC9-82E9-B045BCBB5A02}" type="pres">
      <dgm:prSet presAssocID="{30468F23-90DB-439E-8466-0DA24D128811}" presName="sibTrans" presStyleCnt="0"/>
      <dgm:spPr/>
    </dgm:pt>
    <dgm:pt modelId="{26807996-544A-45BC-947A-FFC87F59BD52}" type="pres">
      <dgm:prSet presAssocID="{C76A0812-078E-40A1-BBE0-777FC1150AC0}" presName="node" presStyleLbl="node1" presStyleIdx="2" presStyleCnt="7">
        <dgm:presLayoutVars>
          <dgm:bulletEnabled val="1"/>
        </dgm:presLayoutVars>
      </dgm:prSet>
      <dgm:spPr/>
    </dgm:pt>
    <dgm:pt modelId="{8EB4E603-B215-46C9-A1B0-DE181437A553}" type="pres">
      <dgm:prSet presAssocID="{8A47B082-7F4D-4AE3-AF59-7DD174F37FEC}" presName="sibTrans" presStyleCnt="0"/>
      <dgm:spPr/>
    </dgm:pt>
    <dgm:pt modelId="{E33469CD-BB60-4C76-8EBE-9600888D58F6}" type="pres">
      <dgm:prSet presAssocID="{600CB1F6-72F9-4047-933A-48180CC751AC}" presName="node" presStyleLbl="node1" presStyleIdx="3" presStyleCnt="7">
        <dgm:presLayoutVars>
          <dgm:bulletEnabled val="1"/>
        </dgm:presLayoutVars>
      </dgm:prSet>
      <dgm:spPr/>
    </dgm:pt>
    <dgm:pt modelId="{3E023B29-E2F8-4BF2-A126-B14FC4CF4704}" type="pres">
      <dgm:prSet presAssocID="{71EF83BF-74B3-4D9D-BB67-DF7BED028BC5}" presName="sibTrans" presStyleCnt="0"/>
      <dgm:spPr/>
    </dgm:pt>
    <dgm:pt modelId="{CC68E11A-B525-4A47-8405-1D405A3AC54C}" type="pres">
      <dgm:prSet presAssocID="{B6E86359-9868-4E57-9F2C-6FF7D7DAB050}" presName="node" presStyleLbl="node1" presStyleIdx="4" presStyleCnt="7">
        <dgm:presLayoutVars>
          <dgm:bulletEnabled val="1"/>
        </dgm:presLayoutVars>
      </dgm:prSet>
      <dgm:spPr/>
    </dgm:pt>
    <dgm:pt modelId="{D9E73BF9-350B-4002-839E-3606B3EB2550}" type="pres">
      <dgm:prSet presAssocID="{A55E81D8-9776-4F19-91A8-DBE01C2FDBD3}" presName="sibTrans" presStyleCnt="0"/>
      <dgm:spPr/>
    </dgm:pt>
    <dgm:pt modelId="{9CF8B60C-046F-4015-8A8C-FEB2D3D669D3}" type="pres">
      <dgm:prSet presAssocID="{909AB89C-FCB7-45C4-8506-6F196C961742}" presName="node" presStyleLbl="node1" presStyleIdx="5" presStyleCnt="7">
        <dgm:presLayoutVars>
          <dgm:bulletEnabled val="1"/>
        </dgm:presLayoutVars>
      </dgm:prSet>
      <dgm:spPr/>
    </dgm:pt>
    <dgm:pt modelId="{433FCC8B-6710-44B7-B1E4-59DED5973391}" type="pres">
      <dgm:prSet presAssocID="{38AA4DA5-3681-476D-BFB2-5A837EF04824}" presName="sibTrans" presStyleCnt="0"/>
      <dgm:spPr/>
    </dgm:pt>
    <dgm:pt modelId="{B6FFE064-6134-4C3D-B6D0-C4EE4D635E84}" type="pres">
      <dgm:prSet presAssocID="{E07230F8-8A24-411E-AAAF-C91509A364FF}" presName="node" presStyleLbl="node1" presStyleIdx="6" presStyleCnt="7">
        <dgm:presLayoutVars>
          <dgm:bulletEnabled val="1"/>
        </dgm:presLayoutVars>
      </dgm:prSet>
      <dgm:spPr/>
    </dgm:pt>
  </dgm:ptLst>
  <dgm:cxnLst>
    <dgm:cxn modelId="{F5AD8202-95A2-40A7-B576-747C2484F2F5}" type="presOf" srcId="{B6E86359-9868-4E57-9F2C-6FF7D7DAB050}" destId="{CC68E11A-B525-4A47-8405-1D405A3AC54C}" srcOrd="0" destOrd="0" presId="urn:microsoft.com/office/officeart/2005/8/layout/default"/>
    <dgm:cxn modelId="{45BEA91C-B90C-4CD5-8E80-6FA2C7368C4F}" srcId="{53784746-3C5C-47C0-8107-83B166C3E977}" destId="{D619DBB2-D369-48D5-95F1-8CAAC845855D}" srcOrd="1" destOrd="0" parTransId="{D81D9978-9C73-4884-9FF3-AEDEFACDB70D}" sibTransId="{30468F23-90DB-439E-8466-0DA24D128811}"/>
    <dgm:cxn modelId="{8FC7802A-926E-45E4-8425-B24B67D5D128}" type="presOf" srcId="{C76A0812-078E-40A1-BBE0-777FC1150AC0}" destId="{26807996-544A-45BC-947A-FFC87F59BD52}" srcOrd="0" destOrd="0" presId="urn:microsoft.com/office/officeart/2005/8/layout/default"/>
    <dgm:cxn modelId="{22728964-E511-4BAC-B3E2-2F8BD69F0CAB}" srcId="{53784746-3C5C-47C0-8107-83B166C3E977}" destId="{909AB89C-FCB7-45C4-8506-6F196C961742}" srcOrd="5" destOrd="0" parTransId="{238B20A6-9C56-4BEF-A318-5C70B1D13135}" sibTransId="{38AA4DA5-3681-476D-BFB2-5A837EF04824}"/>
    <dgm:cxn modelId="{1296174C-F0C4-4509-BD1C-5D03D6EB1EB3}" type="presOf" srcId="{600CB1F6-72F9-4047-933A-48180CC751AC}" destId="{E33469CD-BB60-4C76-8EBE-9600888D58F6}" srcOrd="0" destOrd="0" presId="urn:microsoft.com/office/officeart/2005/8/layout/default"/>
    <dgm:cxn modelId="{9A2DB86D-4F2D-4EAE-91D9-5F05725E74D7}" srcId="{53784746-3C5C-47C0-8107-83B166C3E977}" destId="{600CB1F6-72F9-4047-933A-48180CC751AC}" srcOrd="3" destOrd="0" parTransId="{BEF41A33-6EA2-4753-ABA2-FD4609142B1B}" sibTransId="{71EF83BF-74B3-4D9D-BB67-DF7BED028BC5}"/>
    <dgm:cxn modelId="{29DAB753-F220-44D6-91EB-5C7855977B4C}" type="presOf" srcId="{D619DBB2-D369-48D5-95F1-8CAAC845855D}" destId="{D3B7003A-CB62-4B2F-B756-1E8CDD6D14A1}" srcOrd="0" destOrd="0" presId="urn:microsoft.com/office/officeart/2005/8/layout/default"/>
    <dgm:cxn modelId="{CE8D0154-5831-414C-84A3-7715E7BBE573}" srcId="{53784746-3C5C-47C0-8107-83B166C3E977}" destId="{C76A0812-078E-40A1-BBE0-777FC1150AC0}" srcOrd="2" destOrd="0" parTransId="{8973FEA1-8F75-4181-B05B-644BEE497371}" sibTransId="{8A47B082-7F4D-4AE3-AF59-7DD174F37FEC}"/>
    <dgm:cxn modelId="{C8FB8A87-7A67-4005-A2BB-2E5FAC833F72}" srcId="{53784746-3C5C-47C0-8107-83B166C3E977}" destId="{B6E86359-9868-4E57-9F2C-6FF7D7DAB050}" srcOrd="4" destOrd="0" parTransId="{3F70F03F-F49B-4EE9-B86B-1D756ED4C986}" sibTransId="{A55E81D8-9776-4F19-91A8-DBE01C2FDBD3}"/>
    <dgm:cxn modelId="{A7C86D93-8FD0-4E59-A54D-9B09A9333B3A}" type="presOf" srcId="{5871BFDC-CB31-4266-A87B-CD6F8EF231A9}" destId="{189221F3-D569-4E89-81DF-10DB255B2483}" srcOrd="0" destOrd="0" presId="urn:microsoft.com/office/officeart/2005/8/layout/default"/>
    <dgm:cxn modelId="{602467AE-892E-4C1E-9330-A587E8FB1B2E}" type="presOf" srcId="{53784746-3C5C-47C0-8107-83B166C3E977}" destId="{FB1DBE34-F8D4-460B-B9AD-CE8474D3261C}" srcOrd="0" destOrd="0" presId="urn:microsoft.com/office/officeart/2005/8/layout/default"/>
    <dgm:cxn modelId="{D48F20B7-B3A3-4632-946C-DF0518BE2753}" srcId="{53784746-3C5C-47C0-8107-83B166C3E977}" destId="{5871BFDC-CB31-4266-A87B-CD6F8EF231A9}" srcOrd="0" destOrd="0" parTransId="{E8ABAB98-C0D5-40BA-9AA3-8102B8DDDA3D}" sibTransId="{2B766AEF-29C8-444F-9969-3F3B4ED29974}"/>
    <dgm:cxn modelId="{CE0D3FB8-0287-4923-8996-77BADFC999C5}" srcId="{53784746-3C5C-47C0-8107-83B166C3E977}" destId="{E07230F8-8A24-411E-AAAF-C91509A364FF}" srcOrd="6" destOrd="0" parTransId="{A0D7567F-2D36-4020-9DC3-A11CD2DA0B2E}" sibTransId="{B1F1F898-039B-47AF-915D-09DB64C58015}"/>
    <dgm:cxn modelId="{637604BA-3955-4177-B710-89E011131F87}" type="presOf" srcId="{909AB89C-FCB7-45C4-8506-6F196C961742}" destId="{9CF8B60C-046F-4015-8A8C-FEB2D3D669D3}" srcOrd="0" destOrd="0" presId="urn:microsoft.com/office/officeart/2005/8/layout/default"/>
    <dgm:cxn modelId="{FED680F4-CEBB-467F-A773-3D0F0B2C9F5B}" type="presOf" srcId="{E07230F8-8A24-411E-AAAF-C91509A364FF}" destId="{B6FFE064-6134-4C3D-B6D0-C4EE4D635E84}" srcOrd="0" destOrd="0" presId="urn:microsoft.com/office/officeart/2005/8/layout/default"/>
    <dgm:cxn modelId="{F0AE0012-2565-401D-9EEC-921E4B2AFA7C}" type="presParOf" srcId="{FB1DBE34-F8D4-460B-B9AD-CE8474D3261C}" destId="{189221F3-D569-4E89-81DF-10DB255B2483}" srcOrd="0" destOrd="0" presId="urn:microsoft.com/office/officeart/2005/8/layout/default"/>
    <dgm:cxn modelId="{A2E5546D-A302-454B-AD51-B336C2393F3C}" type="presParOf" srcId="{FB1DBE34-F8D4-460B-B9AD-CE8474D3261C}" destId="{674FB04F-E42E-4E4D-AFF5-66589A20B31F}" srcOrd="1" destOrd="0" presId="urn:microsoft.com/office/officeart/2005/8/layout/default"/>
    <dgm:cxn modelId="{3820B65B-38BC-4B46-A2FB-736AD3167976}" type="presParOf" srcId="{FB1DBE34-F8D4-460B-B9AD-CE8474D3261C}" destId="{D3B7003A-CB62-4B2F-B756-1E8CDD6D14A1}" srcOrd="2" destOrd="0" presId="urn:microsoft.com/office/officeart/2005/8/layout/default"/>
    <dgm:cxn modelId="{7F8A1EBD-02D1-4D6B-8D00-2FC0AB0814EB}" type="presParOf" srcId="{FB1DBE34-F8D4-460B-B9AD-CE8474D3261C}" destId="{35EFE79D-38F6-4EC9-82E9-B045BCBB5A02}" srcOrd="3" destOrd="0" presId="urn:microsoft.com/office/officeart/2005/8/layout/default"/>
    <dgm:cxn modelId="{25014AE3-C62F-4EC6-987A-76E647CE45E6}" type="presParOf" srcId="{FB1DBE34-F8D4-460B-B9AD-CE8474D3261C}" destId="{26807996-544A-45BC-947A-FFC87F59BD52}" srcOrd="4" destOrd="0" presId="urn:microsoft.com/office/officeart/2005/8/layout/default"/>
    <dgm:cxn modelId="{EAED8F47-9D38-49F5-8AD9-42F17A0F9E5C}" type="presParOf" srcId="{FB1DBE34-F8D4-460B-B9AD-CE8474D3261C}" destId="{8EB4E603-B215-46C9-A1B0-DE181437A553}" srcOrd="5" destOrd="0" presId="urn:microsoft.com/office/officeart/2005/8/layout/default"/>
    <dgm:cxn modelId="{A067BBB2-0038-45A4-8876-03D9E464A5F5}" type="presParOf" srcId="{FB1DBE34-F8D4-460B-B9AD-CE8474D3261C}" destId="{E33469CD-BB60-4C76-8EBE-9600888D58F6}" srcOrd="6" destOrd="0" presId="urn:microsoft.com/office/officeart/2005/8/layout/default"/>
    <dgm:cxn modelId="{9FD47372-1EE5-456A-9FB0-E9E518B779A1}" type="presParOf" srcId="{FB1DBE34-F8D4-460B-B9AD-CE8474D3261C}" destId="{3E023B29-E2F8-4BF2-A126-B14FC4CF4704}" srcOrd="7" destOrd="0" presId="urn:microsoft.com/office/officeart/2005/8/layout/default"/>
    <dgm:cxn modelId="{950FF673-AB7F-49C4-950F-A3CECBCA0644}" type="presParOf" srcId="{FB1DBE34-F8D4-460B-B9AD-CE8474D3261C}" destId="{CC68E11A-B525-4A47-8405-1D405A3AC54C}" srcOrd="8" destOrd="0" presId="urn:microsoft.com/office/officeart/2005/8/layout/default"/>
    <dgm:cxn modelId="{9798A791-E87B-4459-910E-7E0EE646E00D}" type="presParOf" srcId="{FB1DBE34-F8D4-460B-B9AD-CE8474D3261C}" destId="{D9E73BF9-350B-4002-839E-3606B3EB2550}" srcOrd="9" destOrd="0" presId="urn:microsoft.com/office/officeart/2005/8/layout/default"/>
    <dgm:cxn modelId="{3D442479-E4A1-41F1-9187-1AC3972A16CB}" type="presParOf" srcId="{FB1DBE34-F8D4-460B-B9AD-CE8474D3261C}" destId="{9CF8B60C-046F-4015-8A8C-FEB2D3D669D3}" srcOrd="10" destOrd="0" presId="urn:microsoft.com/office/officeart/2005/8/layout/default"/>
    <dgm:cxn modelId="{B619E474-D78A-4FA3-A108-62C47105FAC2}" type="presParOf" srcId="{FB1DBE34-F8D4-460B-B9AD-CE8474D3261C}" destId="{433FCC8B-6710-44B7-B1E4-59DED5973391}" srcOrd="11" destOrd="0" presId="urn:microsoft.com/office/officeart/2005/8/layout/default"/>
    <dgm:cxn modelId="{282F794B-5436-415B-87C7-1DBF398BE68C}" type="presParOf" srcId="{FB1DBE34-F8D4-460B-B9AD-CE8474D3261C}" destId="{B6FFE064-6134-4C3D-B6D0-C4EE4D635E8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221F3-D569-4E89-81DF-10DB255B2483}">
      <dsp:nvSpPr>
        <dsp:cNvPr id="0" name=""/>
        <dsp:cNvSpPr/>
      </dsp:nvSpPr>
      <dsp:spPr>
        <a:xfrm>
          <a:off x="3451" y="730600"/>
          <a:ext cx="2738084" cy="16428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a:t>At what level of government does the organization focus?</a:t>
          </a:r>
          <a:endParaRPr lang="en-US" sz="1600" kern="1200"/>
        </a:p>
      </dsp:txBody>
      <dsp:txXfrm>
        <a:off x="3451" y="730600"/>
        <a:ext cx="2738084" cy="1642850"/>
      </dsp:txXfrm>
    </dsp:sp>
    <dsp:sp modelId="{D3B7003A-CB62-4B2F-B756-1E8CDD6D14A1}">
      <dsp:nvSpPr>
        <dsp:cNvPr id="0" name=""/>
        <dsp:cNvSpPr/>
      </dsp:nvSpPr>
      <dsp:spPr>
        <a:xfrm>
          <a:off x="3015344" y="730600"/>
          <a:ext cx="2738084" cy="16428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What are the major areas of research and focus for the organization?</a:t>
          </a:r>
        </a:p>
      </dsp:txBody>
      <dsp:txXfrm>
        <a:off x="3015344" y="730600"/>
        <a:ext cx="2738084" cy="1642850"/>
      </dsp:txXfrm>
    </dsp:sp>
    <dsp:sp modelId="{26807996-544A-45BC-947A-FFC87F59BD52}">
      <dsp:nvSpPr>
        <dsp:cNvPr id="0" name=""/>
        <dsp:cNvSpPr/>
      </dsp:nvSpPr>
      <dsp:spPr>
        <a:xfrm>
          <a:off x="6027238" y="730600"/>
          <a:ext cx="2738084" cy="164285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For approximately how many research studies a year does your organization use information contained in GAAP financial statements?</a:t>
          </a:r>
        </a:p>
      </dsp:txBody>
      <dsp:txXfrm>
        <a:off x="6027238" y="730600"/>
        <a:ext cx="2738084" cy="1642850"/>
      </dsp:txXfrm>
    </dsp:sp>
    <dsp:sp modelId="{E33469CD-BB60-4C76-8EBE-9600888D58F6}">
      <dsp:nvSpPr>
        <dsp:cNvPr id="0" name=""/>
        <dsp:cNvSpPr/>
      </dsp:nvSpPr>
      <dsp:spPr>
        <a:xfrm>
          <a:off x="9039131" y="730600"/>
          <a:ext cx="2738084" cy="164285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On a scale of 1-5, how important are GAAP based financial statements as a source of information for the organization’s research?</a:t>
          </a:r>
        </a:p>
      </dsp:txBody>
      <dsp:txXfrm>
        <a:off x="9039131" y="730600"/>
        <a:ext cx="2738084" cy="1642850"/>
      </dsp:txXfrm>
    </dsp:sp>
    <dsp:sp modelId="{CC68E11A-B525-4A47-8405-1D405A3AC54C}">
      <dsp:nvSpPr>
        <dsp:cNvPr id="0" name=""/>
        <dsp:cNvSpPr/>
      </dsp:nvSpPr>
      <dsp:spPr>
        <a:xfrm>
          <a:off x="1509398" y="2647260"/>
          <a:ext cx="2738084" cy="164285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For approximately how may research studies a year does the organization use information contained in non-GAAP financial statements such as budget documents?</a:t>
          </a:r>
        </a:p>
      </dsp:txBody>
      <dsp:txXfrm>
        <a:off x="1509398" y="2647260"/>
        <a:ext cx="2738084" cy="1642850"/>
      </dsp:txXfrm>
    </dsp:sp>
    <dsp:sp modelId="{9CF8B60C-046F-4015-8A8C-FEB2D3D669D3}">
      <dsp:nvSpPr>
        <dsp:cNvPr id="0" name=""/>
        <dsp:cNvSpPr/>
      </dsp:nvSpPr>
      <dsp:spPr>
        <a:xfrm>
          <a:off x="4521291" y="2647260"/>
          <a:ext cx="2738084" cy="16428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On a scale of 1-5, how important are non-GAAP based financial statements as a source of information for the organization’s research?</a:t>
          </a:r>
        </a:p>
      </dsp:txBody>
      <dsp:txXfrm>
        <a:off x="4521291" y="2647260"/>
        <a:ext cx="2738084" cy="1642850"/>
      </dsp:txXfrm>
    </dsp:sp>
    <dsp:sp modelId="{B6FFE064-6134-4C3D-B6D0-C4EE4D635E84}">
      <dsp:nvSpPr>
        <dsp:cNvPr id="0" name=""/>
        <dsp:cNvSpPr/>
      </dsp:nvSpPr>
      <dsp:spPr>
        <a:xfrm>
          <a:off x="7533184" y="2647260"/>
          <a:ext cx="2738084" cy="164285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Please list up to three factors that would make your organization MORE likely to use GAAP based financial statements in future research. </a:t>
          </a:r>
        </a:p>
      </dsp:txBody>
      <dsp:txXfrm>
        <a:off x="7533184" y="2647260"/>
        <a:ext cx="2738084" cy="16428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4704-E9C1-46E6-9B3A-3BCAB71A32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DD1E19-288C-45BC-A567-43D8768CC0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9F4CC6-8C09-4C31-AFBA-5AFFF925D747}"/>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5" name="Footer Placeholder 4">
            <a:extLst>
              <a:ext uri="{FF2B5EF4-FFF2-40B4-BE49-F238E27FC236}">
                <a16:creationId xmlns:a16="http://schemas.microsoft.com/office/drawing/2014/main" id="{6697F748-302D-42D0-BD52-EC1D1D087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F9F5E-5DC3-465F-AACC-0ACE08603E78}"/>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148283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2607-09B6-42B3-9122-0289F32C6F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C01091-C979-4A81-9F3A-91D0CFDF2F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C6C26-03FB-4BFE-B2C4-6CA735F50856}"/>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5" name="Footer Placeholder 4">
            <a:extLst>
              <a:ext uri="{FF2B5EF4-FFF2-40B4-BE49-F238E27FC236}">
                <a16:creationId xmlns:a16="http://schemas.microsoft.com/office/drawing/2014/main" id="{51B26391-91DA-40CA-958B-B60679E250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7BF53-7392-465F-8907-16053DDE9A42}"/>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171883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70C040-C8FC-4429-B054-FC45FEBA3F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894442-EDC8-4645-9576-B356B64D36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90E87-B456-4D9C-B7EE-E645ED7ADF93}"/>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5" name="Footer Placeholder 4">
            <a:extLst>
              <a:ext uri="{FF2B5EF4-FFF2-40B4-BE49-F238E27FC236}">
                <a16:creationId xmlns:a16="http://schemas.microsoft.com/office/drawing/2014/main" id="{9A64DFB0-CABC-4EF3-AE7E-BFE6B02BB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9E892-1AE3-41AB-98CB-A7B627A086BD}"/>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302172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58A6-8AB9-43DB-9549-319CD120D2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495FD-B976-44D2-9836-3CBB668D8C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9F35B-03BA-4A5E-B9B0-B04846E763D4}"/>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5" name="Footer Placeholder 4">
            <a:extLst>
              <a:ext uri="{FF2B5EF4-FFF2-40B4-BE49-F238E27FC236}">
                <a16:creationId xmlns:a16="http://schemas.microsoft.com/office/drawing/2014/main" id="{CCE18084-CB2F-47C0-8420-28D08DAEE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34BE5-3E3F-403B-BDFE-A1740CEC5F98}"/>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89556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BA219-EC36-4127-BECE-D4131F132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0ECFB2-C4D7-4264-BD05-F2674F831D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49506B-4EB2-48C0-B0BD-CDE89FD39C73}"/>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5" name="Footer Placeholder 4">
            <a:extLst>
              <a:ext uri="{FF2B5EF4-FFF2-40B4-BE49-F238E27FC236}">
                <a16:creationId xmlns:a16="http://schemas.microsoft.com/office/drawing/2014/main" id="{ED00E6F0-EE63-47C0-B96F-A02A54CFF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1CEA2-5C85-4EE2-BCFD-374FAF35516A}"/>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23637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4809-49A3-4F04-B136-7AAB26E17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49A645-0A68-4B29-A4DF-FB5F5B5922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E2B41D-360C-4952-916B-FD96FFDCE9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A9DB89-37AF-44F6-93B9-1CD9D4B2F6F4}"/>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6" name="Footer Placeholder 5">
            <a:extLst>
              <a:ext uri="{FF2B5EF4-FFF2-40B4-BE49-F238E27FC236}">
                <a16:creationId xmlns:a16="http://schemas.microsoft.com/office/drawing/2014/main" id="{F70E918B-8793-47A1-B712-E4F03C801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BD6507-2E63-4986-8DFF-E142303210B2}"/>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3788623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767E-6645-46B5-ABB3-DCA29C0F75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E2BF5A-1A59-4D09-AAAA-9A98D7247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B15962-3C3A-432A-94C9-097A81EF1F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157454-1D77-4226-A4D4-64540E990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B7DB57-0580-4B92-8D74-40B2C21687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812532-7F58-446A-9D5D-8AF421CF2FF6}"/>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8" name="Footer Placeholder 7">
            <a:extLst>
              <a:ext uri="{FF2B5EF4-FFF2-40B4-BE49-F238E27FC236}">
                <a16:creationId xmlns:a16="http://schemas.microsoft.com/office/drawing/2014/main" id="{49A4AFF5-C681-43AD-9669-3FFA39F6AF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D928E8-7EE9-4F58-A3E8-6B22F9FADAA3}"/>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329921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FEB22-47DE-4F7E-A8F8-A14F10DAF3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B26B1D-8BE7-4BC2-8F2A-74ECD067295B}"/>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4" name="Footer Placeholder 3">
            <a:extLst>
              <a:ext uri="{FF2B5EF4-FFF2-40B4-BE49-F238E27FC236}">
                <a16:creationId xmlns:a16="http://schemas.microsoft.com/office/drawing/2014/main" id="{37BF0085-6179-47ED-BF68-88205DC68D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07EDF9-3234-4013-9191-78EBBABA7A26}"/>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25419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8FB64C-BBAE-4F9D-9AAE-D67500C0E4B2}"/>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3" name="Footer Placeholder 2">
            <a:extLst>
              <a:ext uri="{FF2B5EF4-FFF2-40B4-BE49-F238E27FC236}">
                <a16:creationId xmlns:a16="http://schemas.microsoft.com/office/drawing/2014/main" id="{DA300D42-03BE-4D30-9F7A-6C67F4A35A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169188-7174-450F-903C-1AA06952A526}"/>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218820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9AD20-8109-45ED-B838-F9C3872C4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CED08A-28BC-4070-94DA-31058496E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92B485-619B-4E26-ADD2-B2746CEB6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81B88-CA37-4813-ACBD-3657773CFCEE}"/>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6" name="Footer Placeholder 5">
            <a:extLst>
              <a:ext uri="{FF2B5EF4-FFF2-40B4-BE49-F238E27FC236}">
                <a16:creationId xmlns:a16="http://schemas.microsoft.com/office/drawing/2014/main" id="{65907657-2197-4133-8B72-3498BD209D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14ADC-7C07-4619-AC97-C91977E2C8C4}"/>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398727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AECB-7ACD-47A3-8E7D-EFEA8186B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0FA83F-D7F0-4256-9CBD-5F987E4E8A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C255F7-9A2F-42F1-9B49-6FA11FED4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DDF2D5-BDF3-486B-B8B4-FBD047B375C7}"/>
              </a:ext>
            </a:extLst>
          </p:cNvPr>
          <p:cNvSpPr>
            <a:spLocks noGrp="1"/>
          </p:cNvSpPr>
          <p:nvPr>
            <p:ph type="dt" sz="half" idx="10"/>
          </p:nvPr>
        </p:nvSpPr>
        <p:spPr/>
        <p:txBody>
          <a:bodyPr/>
          <a:lstStyle/>
          <a:p>
            <a:fld id="{097E93BD-AE70-4439-878E-89C600EADA8C}" type="datetimeFigureOut">
              <a:rPr lang="en-US" smtClean="0"/>
              <a:t>10/8/2019</a:t>
            </a:fld>
            <a:endParaRPr lang="en-US"/>
          </a:p>
        </p:txBody>
      </p:sp>
      <p:sp>
        <p:nvSpPr>
          <p:cNvPr id="6" name="Footer Placeholder 5">
            <a:extLst>
              <a:ext uri="{FF2B5EF4-FFF2-40B4-BE49-F238E27FC236}">
                <a16:creationId xmlns:a16="http://schemas.microsoft.com/office/drawing/2014/main" id="{87027147-53B7-46E9-9F5A-9204FE6FD6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C41E6-9C14-43EE-9894-F889C22E2663}"/>
              </a:ext>
            </a:extLst>
          </p:cNvPr>
          <p:cNvSpPr>
            <a:spLocks noGrp="1"/>
          </p:cNvSpPr>
          <p:nvPr>
            <p:ph type="sldNum" sz="quarter" idx="12"/>
          </p:nvPr>
        </p:nvSpPr>
        <p:spPr/>
        <p:txBody>
          <a:bodyPr/>
          <a:lstStyle/>
          <a:p>
            <a:fld id="{0D381551-72D6-4D3F-B195-EA0F494E7540}" type="slidenum">
              <a:rPr lang="en-US" smtClean="0"/>
              <a:t>‹#›</a:t>
            </a:fld>
            <a:endParaRPr lang="en-US"/>
          </a:p>
        </p:txBody>
      </p:sp>
    </p:spTree>
    <p:extLst>
      <p:ext uri="{BB962C8B-B14F-4D97-AF65-F5344CB8AC3E}">
        <p14:creationId xmlns:p14="http://schemas.microsoft.com/office/powerpoint/2010/main" val="4451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DE1936-8F4E-4E69-985A-B5C636F0D8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78D543-F2F6-4015-B6BC-04FF7F6CB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02D27-7D46-43A5-94E4-C4A162816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93BD-AE70-4439-878E-89C600EADA8C}" type="datetimeFigureOut">
              <a:rPr lang="en-US" smtClean="0"/>
              <a:t>10/8/2019</a:t>
            </a:fld>
            <a:endParaRPr lang="en-US"/>
          </a:p>
        </p:txBody>
      </p:sp>
      <p:sp>
        <p:nvSpPr>
          <p:cNvPr id="5" name="Footer Placeholder 4">
            <a:extLst>
              <a:ext uri="{FF2B5EF4-FFF2-40B4-BE49-F238E27FC236}">
                <a16:creationId xmlns:a16="http://schemas.microsoft.com/office/drawing/2014/main" id="{E474E586-C3CA-40B5-A189-D35612746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90D549-2DB8-4507-812A-41AD135FAC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81551-72D6-4D3F-B195-EA0F494E7540}" type="slidenum">
              <a:rPr lang="en-US" smtClean="0"/>
              <a:t>‹#›</a:t>
            </a:fld>
            <a:endParaRPr lang="en-US"/>
          </a:p>
        </p:txBody>
      </p:sp>
    </p:spTree>
    <p:extLst>
      <p:ext uri="{BB962C8B-B14F-4D97-AF65-F5344CB8AC3E}">
        <p14:creationId xmlns:p14="http://schemas.microsoft.com/office/powerpoint/2010/main" val="209752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CD2EFF-7E70-48D8-81DD-2C36D66B6E58}"/>
              </a:ext>
            </a:extLst>
          </p:cNvPr>
          <p:cNvSpPr>
            <a:spLocks noGrp="1"/>
          </p:cNvSpPr>
          <p:nvPr>
            <p:ph type="ctrTitle"/>
          </p:nvPr>
        </p:nvSpPr>
        <p:spPr>
          <a:xfrm>
            <a:off x="1100669" y="1111086"/>
            <a:ext cx="10011831" cy="2623885"/>
          </a:xfrm>
        </p:spPr>
        <p:txBody>
          <a:bodyPr anchor="ctr">
            <a:normAutofit/>
          </a:bodyPr>
          <a:lstStyle/>
          <a:p>
            <a:pPr algn="l"/>
            <a:r>
              <a:rPr lang="en-US" sz="5100">
                <a:solidFill>
                  <a:srgbClr val="FFFFFF"/>
                </a:solidFill>
              </a:rPr>
              <a:t>Governmental Research Association, User Groups and their Role in Fiscal Oversight and Transparency</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18D576-E9B1-4BAD-A5F4-EABF7A915F32}"/>
              </a:ext>
            </a:extLst>
          </p:cNvPr>
          <p:cNvSpPr>
            <a:spLocks noGrp="1"/>
          </p:cNvSpPr>
          <p:nvPr>
            <p:ph type="subTitle" idx="1"/>
          </p:nvPr>
        </p:nvSpPr>
        <p:spPr>
          <a:xfrm>
            <a:off x="1079500" y="4843002"/>
            <a:ext cx="5433479" cy="1234345"/>
          </a:xfrm>
        </p:spPr>
        <p:txBody>
          <a:bodyPr anchor="ctr">
            <a:noAutofit/>
          </a:bodyPr>
          <a:lstStyle/>
          <a:p>
            <a:pPr algn="l"/>
            <a:r>
              <a:rPr lang="en-US" sz="1800" dirty="0">
                <a:solidFill>
                  <a:srgbClr val="1B1B1B"/>
                </a:solidFill>
              </a:rPr>
              <a:t>October 14, 2019</a:t>
            </a:r>
          </a:p>
          <a:p>
            <a:pPr algn="l"/>
            <a:r>
              <a:rPr lang="en-US" sz="1800" dirty="0">
                <a:solidFill>
                  <a:srgbClr val="1B1B1B"/>
                </a:solidFill>
              </a:rPr>
              <a:t>Presentation to the GASB Staff</a:t>
            </a:r>
          </a:p>
          <a:p>
            <a:pPr algn="l"/>
            <a:r>
              <a:rPr lang="en-US" sz="1800" dirty="0">
                <a:solidFill>
                  <a:srgbClr val="1B1B1B"/>
                </a:solidFill>
              </a:rPr>
              <a:t>Delivered by:</a:t>
            </a:r>
            <a:br>
              <a:rPr lang="en-US" sz="1800" dirty="0">
                <a:solidFill>
                  <a:srgbClr val="1B1B1B"/>
                </a:solidFill>
              </a:rPr>
            </a:br>
            <a:r>
              <a:rPr lang="en-US" sz="1800" dirty="0">
                <a:solidFill>
                  <a:srgbClr val="1B1B1B"/>
                </a:solidFill>
              </a:rPr>
              <a:t>Phyllis Resnick</a:t>
            </a:r>
          </a:p>
          <a:p>
            <a:pPr algn="l"/>
            <a:r>
              <a:rPr lang="en-US" sz="1800" dirty="0">
                <a:solidFill>
                  <a:srgbClr val="1B1B1B"/>
                </a:solidFill>
              </a:rPr>
              <a:t>Executive Director, Colorado Futures Center</a:t>
            </a:r>
          </a:p>
        </p:txBody>
      </p:sp>
      <p:pic>
        <p:nvPicPr>
          <p:cNvPr id="7" name="Graphic 6" descr="Users">
            <a:extLst>
              <a:ext uri="{FF2B5EF4-FFF2-40B4-BE49-F238E27FC236}">
                <a16:creationId xmlns:a16="http://schemas.microsoft.com/office/drawing/2014/main" id="{7CE18522-53A6-46DE-B316-F8A5EBCB16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1572" y="4648201"/>
            <a:ext cx="1632648" cy="1632648"/>
          </a:xfrm>
          <a:prstGeom prst="rect">
            <a:avLst/>
          </a:prstGeom>
        </p:spPr>
      </p:pic>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391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98A48B-CE75-4066-A5F8-E6D852C02DFF}"/>
              </a:ext>
            </a:extLst>
          </p:cNvPr>
          <p:cNvSpPr>
            <a:spLocks noGrp="1"/>
          </p:cNvSpPr>
          <p:nvPr>
            <p:ph type="title"/>
          </p:nvPr>
        </p:nvSpPr>
        <p:spPr>
          <a:xfrm>
            <a:off x="7859437" y="957695"/>
            <a:ext cx="3494362" cy="4930246"/>
          </a:xfrm>
        </p:spPr>
        <p:txBody>
          <a:bodyPr>
            <a:normAutofit/>
          </a:bodyPr>
          <a:lstStyle/>
          <a:p>
            <a:pPr algn="r"/>
            <a:r>
              <a:rPr lang="en-US">
                <a:solidFill>
                  <a:schemeClr val="accent1"/>
                </a:solidFill>
              </a:rPr>
              <a:t>Reported Areas of Research Focus</a:t>
            </a:r>
          </a:p>
        </p:txBody>
      </p:sp>
      <p:sp>
        <p:nvSpPr>
          <p:cNvPr id="3" name="Content Placeholder 2">
            <a:extLst>
              <a:ext uri="{FF2B5EF4-FFF2-40B4-BE49-F238E27FC236}">
                <a16:creationId xmlns:a16="http://schemas.microsoft.com/office/drawing/2014/main" id="{F03E897A-230D-4342-BA9B-189C628B2438}"/>
              </a:ext>
            </a:extLst>
          </p:cNvPr>
          <p:cNvSpPr>
            <a:spLocks noGrp="1"/>
          </p:cNvSpPr>
          <p:nvPr>
            <p:ph idx="1"/>
          </p:nvPr>
        </p:nvSpPr>
        <p:spPr>
          <a:xfrm>
            <a:off x="857266" y="320040"/>
            <a:ext cx="6377769" cy="6109335"/>
          </a:xfrm>
        </p:spPr>
        <p:txBody>
          <a:bodyPr anchor="ctr">
            <a:normAutofit/>
          </a:bodyPr>
          <a:lstStyle/>
          <a:p>
            <a:r>
              <a:rPr lang="en-US" sz="2000" dirty="0"/>
              <a:t>Public finance; taxation and assessments; governance and policymaking; infrastructure; schools and other essential public services; public involvement in the private sector</a:t>
            </a:r>
          </a:p>
          <a:p>
            <a:r>
              <a:rPr lang="en-US" sz="2000" dirty="0"/>
              <a:t>Assist the General Assembly, the executive branch, and our local governments in studying issues and making recommendations concerning intergovernmental policy</a:t>
            </a:r>
          </a:p>
          <a:p>
            <a:r>
              <a:rPr lang="en-US" sz="2000" dirty="0"/>
              <a:t>Government finance, education, and economic and workforce development including transit issues with both a state and local focus.</a:t>
            </a:r>
          </a:p>
          <a:p>
            <a:r>
              <a:rPr lang="en-US" sz="2000" dirty="0"/>
              <a:t>State and local tax policy, state budget, state/local finance relationship, pension policy, efficiency in government, state workforce design, etc.  Performance benchmarking on all of the above</a:t>
            </a:r>
          </a:p>
          <a:p>
            <a:r>
              <a:rPr lang="en-US" sz="2000" dirty="0"/>
              <a:t>Tax policy</a:t>
            </a:r>
          </a:p>
          <a:p>
            <a:r>
              <a:rPr lang="en-US" sz="2000" dirty="0"/>
              <a:t>Education, state budget issues,  corrections, highways, as well as comparative local government issues. We also conduct some evaluation projects with state and local government and nonprofit agencies.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87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7AB12C-C16B-41FE-A216-849FFE5DD49E}"/>
              </a:ext>
            </a:extLst>
          </p:cNvPr>
          <p:cNvSpPr>
            <a:spLocks noGrp="1"/>
          </p:cNvSpPr>
          <p:nvPr>
            <p:ph type="title"/>
          </p:nvPr>
        </p:nvSpPr>
        <p:spPr>
          <a:xfrm>
            <a:off x="838200" y="5529884"/>
            <a:ext cx="7719381" cy="1096331"/>
          </a:xfrm>
        </p:spPr>
        <p:txBody>
          <a:bodyPr>
            <a:normAutofit/>
          </a:bodyPr>
          <a:lstStyle/>
          <a:p>
            <a:r>
              <a:rPr lang="en-US" sz="3400"/>
              <a:t>How Do GRA Organizations Report Using GAAP Based Financials?</a:t>
            </a:r>
          </a:p>
        </p:txBody>
      </p:sp>
      <p:sp>
        <p:nvSpPr>
          <p:cNvPr id="18" name="Freeform: Shape 17">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BD2E1C69-E9C4-49F9-B063-44256BD77416}"/>
              </a:ext>
            </a:extLst>
          </p:cNvPr>
          <p:cNvGraphicFramePr>
            <a:graphicFrameLocks noGrp="1"/>
          </p:cNvGraphicFramePr>
          <p:nvPr>
            <p:ph idx="1"/>
            <p:extLst>
              <p:ext uri="{D42A27DB-BD31-4B8C-83A1-F6EECF244321}">
                <p14:modId xmlns:p14="http://schemas.microsoft.com/office/powerpoint/2010/main" val="1088787611"/>
              </p:ext>
            </p:extLst>
          </p:nvPr>
        </p:nvGraphicFramePr>
        <p:xfrm>
          <a:off x="284085" y="159798"/>
          <a:ext cx="11594237" cy="51382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06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7AB12C-C16B-41FE-A216-849FFE5DD49E}"/>
              </a:ext>
            </a:extLst>
          </p:cNvPr>
          <p:cNvSpPr>
            <a:spLocks noGrp="1"/>
          </p:cNvSpPr>
          <p:nvPr>
            <p:ph type="title"/>
          </p:nvPr>
        </p:nvSpPr>
        <p:spPr>
          <a:xfrm>
            <a:off x="838200" y="5529884"/>
            <a:ext cx="7719381" cy="1096331"/>
          </a:xfrm>
        </p:spPr>
        <p:txBody>
          <a:bodyPr>
            <a:normAutofit/>
          </a:bodyPr>
          <a:lstStyle/>
          <a:p>
            <a:r>
              <a:rPr lang="en-US" sz="3400" dirty="0"/>
              <a:t>How Do GRA Organizations Report Using Non-GAAP Based Financials?</a:t>
            </a:r>
          </a:p>
        </p:txBody>
      </p:sp>
      <p:sp>
        <p:nvSpPr>
          <p:cNvPr id="18" name="Freeform: Shape 17">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8" name="Content Placeholder 7">
            <a:extLst>
              <a:ext uri="{FF2B5EF4-FFF2-40B4-BE49-F238E27FC236}">
                <a16:creationId xmlns:a16="http://schemas.microsoft.com/office/drawing/2014/main" id="{7749E379-A5FD-4629-AE21-5913EAB29AC6}"/>
              </a:ext>
            </a:extLst>
          </p:cNvPr>
          <p:cNvGraphicFramePr>
            <a:graphicFrameLocks noGrp="1"/>
          </p:cNvGraphicFramePr>
          <p:nvPr>
            <p:ph idx="1"/>
            <p:extLst>
              <p:ext uri="{D42A27DB-BD31-4B8C-83A1-F6EECF244321}">
                <p14:modId xmlns:p14="http://schemas.microsoft.com/office/powerpoint/2010/main" val="2833480001"/>
              </p:ext>
            </p:extLst>
          </p:nvPr>
        </p:nvGraphicFramePr>
        <p:xfrm>
          <a:off x="447212" y="110477"/>
          <a:ext cx="11573337" cy="51876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50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974CDA-8CF5-48D6-9BEA-193AEAD9EA9A}"/>
              </a:ext>
            </a:extLst>
          </p:cNvPr>
          <p:cNvSpPr>
            <a:spLocks noGrp="1"/>
          </p:cNvSpPr>
          <p:nvPr>
            <p:ph type="title"/>
          </p:nvPr>
        </p:nvSpPr>
        <p:spPr>
          <a:xfrm>
            <a:off x="640079" y="4526280"/>
            <a:ext cx="7410681" cy="1737360"/>
          </a:xfrm>
        </p:spPr>
        <p:txBody>
          <a:bodyPr>
            <a:normAutofit/>
          </a:bodyPr>
          <a:lstStyle/>
          <a:p>
            <a:r>
              <a:rPr lang="en-US" sz="3000"/>
              <a:t>Please list up to three factors that would make your organization MORE likely to use GAAP based financial statements in future research </a:t>
            </a:r>
          </a:p>
        </p:txBody>
      </p:sp>
      <p:sp>
        <p:nvSpPr>
          <p:cNvPr id="3" name="Content Placeholder 2">
            <a:extLst>
              <a:ext uri="{FF2B5EF4-FFF2-40B4-BE49-F238E27FC236}">
                <a16:creationId xmlns:a16="http://schemas.microsoft.com/office/drawing/2014/main" id="{67B42520-ED9E-4109-AF19-FAC07AFBD275}"/>
              </a:ext>
            </a:extLst>
          </p:cNvPr>
          <p:cNvSpPr>
            <a:spLocks noGrp="1"/>
          </p:cNvSpPr>
          <p:nvPr>
            <p:ph idx="1"/>
          </p:nvPr>
        </p:nvSpPr>
        <p:spPr>
          <a:xfrm>
            <a:off x="640080" y="200033"/>
            <a:ext cx="5676637" cy="3859212"/>
          </a:xfrm>
        </p:spPr>
        <p:txBody>
          <a:bodyPr anchor="ctr">
            <a:noAutofit/>
          </a:bodyPr>
          <a:lstStyle/>
          <a:p>
            <a:pPr marL="0" indent="0">
              <a:buNone/>
            </a:pPr>
            <a:endParaRPr lang="en-US" sz="3600" dirty="0"/>
          </a:p>
          <a:p>
            <a:pPr marL="0" indent="0">
              <a:buNone/>
            </a:pPr>
            <a:endParaRPr lang="en-US" sz="3600" dirty="0"/>
          </a:p>
          <a:p>
            <a:pPr marL="0" indent="0">
              <a:buNone/>
            </a:pPr>
            <a:endParaRPr lang="en-US" sz="3600" dirty="0"/>
          </a:p>
          <a:p>
            <a:pPr marL="0" indent="0">
              <a:buNone/>
            </a:pPr>
            <a:r>
              <a:rPr lang="en-US" sz="3600" dirty="0">
                <a:solidFill>
                  <a:schemeClr val="accent1"/>
                </a:solidFill>
              </a:rPr>
              <a:t>Online user guides are always helpful. We have used GASB's summaries to help explain key concepts with fund balance, for example. </a:t>
            </a:r>
          </a:p>
        </p:txBody>
      </p:sp>
      <p:sp>
        <p:nvSpPr>
          <p:cNvPr id="34" name="Freeform: Shape 33">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6" name="Straight Connector 35">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065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C66741-83B3-42C0-A782-9C55CC8492BB}"/>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My Connection to Governmental Research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AD394C3-E529-4730-832D-36636BD2F570}"/>
              </a:ext>
            </a:extLst>
          </p:cNvPr>
          <p:cNvSpPr>
            <a:spLocks noGrp="1"/>
          </p:cNvSpPr>
          <p:nvPr>
            <p:ph idx="1"/>
          </p:nvPr>
        </p:nvSpPr>
        <p:spPr>
          <a:xfrm>
            <a:off x="4976031" y="963877"/>
            <a:ext cx="6377769" cy="4930246"/>
          </a:xfrm>
        </p:spPr>
        <p:txBody>
          <a:bodyPr anchor="ctr">
            <a:normAutofit/>
          </a:bodyPr>
          <a:lstStyle/>
          <a:p>
            <a:r>
              <a:rPr lang="en-US" sz="2400" dirty="0"/>
              <a:t>Colorado Futures Center established in mid-2000s</a:t>
            </a:r>
          </a:p>
          <a:p>
            <a:r>
              <a:rPr lang="en-US" sz="2400" dirty="0"/>
              <a:t>Born of the intersection of the tech recession and the state’s tax and expenditure limitations</a:t>
            </a:r>
          </a:p>
          <a:p>
            <a:r>
              <a:rPr lang="en-US" sz="2400" dirty="0"/>
              <a:t>Initial focus on state fiscal sustainability</a:t>
            </a:r>
          </a:p>
          <a:p>
            <a:r>
              <a:rPr lang="en-US" sz="2400" dirty="0"/>
              <a:t>CFC’s mission evolving</a:t>
            </a:r>
          </a:p>
          <a:p>
            <a:endParaRPr lang="en-US" sz="2400" dirty="0"/>
          </a:p>
          <a:p>
            <a:endParaRPr lang="en-US" sz="2400" dirty="0"/>
          </a:p>
          <a:p>
            <a:pPr marL="0" indent="0">
              <a:buNone/>
            </a:pPr>
            <a:r>
              <a:rPr lang="en-US" sz="2400" dirty="0"/>
              <a:t>But CFC a veritable baby in the governmental research tradition </a:t>
            </a:r>
          </a:p>
        </p:txBody>
      </p:sp>
    </p:spTree>
    <p:extLst>
      <p:ext uri="{BB962C8B-B14F-4D97-AF65-F5344CB8AC3E}">
        <p14:creationId xmlns:p14="http://schemas.microsoft.com/office/powerpoint/2010/main" val="369489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530B1F-0892-42CB-90B4-EB4BE3F7B4E5}"/>
              </a:ext>
            </a:extLst>
          </p:cNvPr>
          <p:cNvSpPr>
            <a:spLocks noGrp="1"/>
          </p:cNvSpPr>
          <p:nvPr>
            <p:ph type="title"/>
          </p:nvPr>
        </p:nvSpPr>
        <p:spPr>
          <a:xfrm>
            <a:off x="838200" y="620742"/>
            <a:ext cx="10515600" cy="1325563"/>
          </a:xfrm>
        </p:spPr>
        <p:txBody>
          <a:bodyPr vert="horz" lIns="91440" tIns="45720" rIns="91440" bIns="45720" rtlCol="0" anchor="ctr">
            <a:normAutofit/>
          </a:bodyPr>
          <a:lstStyle/>
          <a:p>
            <a:r>
              <a:rPr lang="en-US" kern="1200" dirty="0">
                <a:solidFill>
                  <a:srgbClr val="FFFFFF"/>
                </a:solidFill>
                <a:latin typeface="+mj-lt"/>
                <a:ea typeface="+mj-ea"/>
                <a:cs typeface="+mj-cs"/>
              </a:rPr>
              <a:t>Governmental Research and the GRA:</a:t>
            </a:r>
            <a:br>
              <a:rPr lang="en-US" kern="1200" dirty="0">
                <a:solidFill>
                  <a:srgbClr val="FFFFFF"/>
                </a:solidFill>
                <a:latin typeface="+mj-lt"/>
                <a:ea typeface="+mj-ea"/>
                <a:cs typeface="+mj-cs"/>
              </a:rPr>
            </a:br>
            <a:r>
              <a:rPr lang="en-US" kern="1200" dirty="0">
                <a:solidFill>
                  <a:srgbClr val="FFFFFF"/>
                </a:solidFill>
                <a:latin typeface="+mj-lt"/>
                <a:ea typeface="+mj-ea"/>
                <a:cs typeface="+mj-cs"/>
              </a:rPr>
              <a:t>A Century Long History</a:t>
            </a:r>
          </a:p>
        </p:txBody>
      </p:sp>
      <p:cxnSp>
        <p:nvCxnSpPr>
          <p:cNvPr id="11" name="Straight Connector 10">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D32D38-A55E-4A72-81D6-200CA7F512AF}"/>
              </a:ext>
            </a:extLst>
          </p:cNvPr>
          <p:cNvSpPr>
            <a:spLocks noGrp="1"/>
          </p:cNvSpPr>
          <p:nvPr>
            <p:ph idx="1"/>
          </p:nvPr>
        </p:nvSpPr>
        <p:spPr>
          <a:xfrm>
            <a:off x="838200" y="2266345"/>
            <a:ext cx="11353800" cy="3910617"/>
          </a:xfrm>
        </p:spPr>
        <p:txBody>
          <a:bodyPr vert="horz" lIns="91440" tIns="45720" rIns="91440" bIns="45720" rtlCol="0">
            <a:normAutofit/>
          </a:bodyPr>
          <a:lstStyle/>
          <a:p>
            <a:pPr marL="0" indent="0" algn="ctr">
              <a:buNone/>
            </a:pPr>
            <a:r>
              <a:rPr lang="en-US" sz="3200" i="1" dirty="0">
                <a:solidFill>
                  <a:srgbClr val="FFFFFF"/>
                </a:solidFill>
              </a:rPr>
              <a:t>In the beginning, there was the municipal research bureau movement. Founded in 1907 in New York City, the nonprofit Bureau of Municipal Research (BMR) spawned similar organizations that quickly sprouted up around the country. In 1914, they coalesced into a national organization eventually called the Governmental Research Association. By 1929, GRA listed 63 nonprofits engaged in governmental research, along with six governmental units and thirteen university-based research centers.</a:t>
            </a:r>
          </a:p>
        </p:txBody>
      </p:sp>
      <p:sp>
        <p:nvSpPr>
          <p:cNvPr id="4" name="TextBox 3">
            <a:extLst>
              <a:ext uri="{FF2B5EF4-FFF2-40B4-BE49-F238E27FC236}">
                <a16:creationId xmlns:a16="http://schemas.microsoft.com/office/drawing/2014/main" id="{86D0D1F2-2CC7-4D01-8C04-D297DE65BE28}"/>
              </a:ext>
            </a:extLst>
          </p:cNvPr>
          <p:cNvSpPr txBox="1"/>
          <p:nvPr/>
        </p:nvSpPr>
        <p:spPr>
          <a:xfrm>
            <a:off x="468241" y="6497002"/>
            <a:ext cx="11546205" cy="335786"/>
          </a:xfrm>
          <a:prstGeom prst="rect">
            <a:avLst/>
          </a:prstGeom>
        </p:spPr>
        <p:txBody>
          <a:bodyPr vert="horz" lIns="91440" tIns="45720" rIns="91440" bIns="45720" rtlCol="0">
            <a:normAutofit/>
          </a:bodyPr>
          <a:lstStyle/>
          <a:p>
            <a:pPr>
              <a:lnSpc>
                <a:spcPct val="90000"/>
              </a:lnSpc>
              <a:spcAft>
                <a:spcPts val="600"/>
              </a:spcAft>
            </a:pPr>
            <a:r>
              <a:rPr lang="en-US" sz="1400" dirty="0">
                <a:solidFill>
                  <a:srgbClr val="FFFFFF"/>
                </a:solidFill>
              </a:rPr>
              <a:t>Source| Mordecai Lee, </a:t>
            </a:r>
            <a:r>
              <a:rPr lang="en-US" sz="1400" i="1" dirty="0">
                <a:solidFill>
                  <a:srgbClr val="FFFFFF"/>
                </a:solidFill>
              </a:rPr>
              <a:t>Colluding to Create the American Society for Public Administration and the Consequent Collateral Damage. </a:t>
            </a:r>
            <a:r>
              <a:rPr lang="en-US" sz="1400" dirty="0">
                <a:solidFill>
                  <a:srgbClr val="FFFFFF"/>
                </a:solidFill>
              </a:rPr>
              <a:t>Public Voices Vol. XIV No. 1 </a:t>
            </a:r>
            <a:r>
              <a:rPr lang="en-US" sz="1400" i="1" dirty="0">
                <a:solidFill>
                  <a:srgbClr val="FFFFFF"/>
                </a:solidFill>
              </a:rPr>
              <a:t> </a:t>
            </a:r>
          </a:p>
        </p:txBody>
      </p:sp>
    </p:spTree>
    <p:extLst>
      <p:ext uri="{BB962C8B-B14F-4D97-AF65-F5344CB8AC3E}">
        <p14:creationId xmlns:p14="http://schemas.microsoft.com/office/powerpoint/2010/main" val="210084234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39B587-5A65-4BD2-9936-390B037C8FBF}"/>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400" kern="1200">
                <a:solidFill>
                  <a:srgbClr val="FFFFFF"/>
                </a:solidFill>
                <a:latin typeface="+mj-lt"/>
                <a:ea typeface="+mj-ea"/>
                <a:cs typeface="+mj-cs"/>
              </a:rPr>
              <a:t>GRA Today: 24 Member Organizations in 19 States</a:t>
            </a:r>
          </a:p>
        </p:txBody>
      </p:sp>
      <p:pic>
        <p:nvPicPr>
          <p:cNvPr id="7" name="Content Placeholder 6">
            <a:extLst>
              <a:ext uri="{FF2B5EF4-FFF2-40B4-BE49-F238E27FC236}">
                <a16:creationId xmlns:a16="http://schemas.microsoft.com/office/drawing/2014/main" id="{E523E393-F6F8-44AD-AF4D-0E731A873D01}"/>
              </a:ext>
            </a:extLst>
          </p:cNvPr>
          <p:cNvPicPr>
            <a:picLocks noGrp="1" noChangeAspect="1"/>
          </p:cNvPicPr>
          <p:nvPr>
            <p:ph idx="1"/>
          </p:nvPr>
        </p:nvPicPr>
        <p:blipFill>
          <a:blip r:embed="rId2"/>
          <a:stretch>
            <a:fillRect/>
          </a:stretch>
        </p:blipFill>
        <p:spPr>
          <a:xfrm>
            <a:off x="3514726" y="361950"/>
            <a:ext cx="8458200" cy="6172200"/>
          </a:xfrm>
          <a:prstGeom prst="rect">
            <a:avLst/>
          </a:prstGeom>
        </p:spPr>
      </p:pic>
    </p:spTree>
    <p:extLst>
      <p:ext uri="{BB962C8B-B14F-4D97-AF65-F5344CB8AC3E}">
        <p14:creationId xmlns:p14="http://schemas.microsoft.com/office/powerpoint/2010/main" val="371152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A084C1-0B06-4A9E-9742-6F9D2ADA2E37}"/>
              </a:ext>
            </a:extLst>
          </p:cNvPr>
          <p:cNvSpPr>
            <a:spLocks noGrp="1"/>
          </p:cNvSpPr>
          <p:nvPr>
            <p:ph type="title"/>
          </p:nvPr>
        </p:nvSpPr>
        <p:spPr>
          <a:xfrm>
            <a:off x="337352" y="5592932"/>
            <a:ext cx="8220230" cy="1033283"/>
          </a:xfrm>
        </p:spPr>
        <p:txBody>
          <a:bodyPr>
            <a:normAutofit/>
          </a:bodyPr>
          <a:lstStyle/>
          <a:p>
            <a:r>
              <a:rPr lang="en-US" sz="3400" dirty="0"/>
              <a:t>GRA Agencies Come in All Sizes</a:t>
            </a:r>
            <a:br>
              <a:rPr lang="en-US" sz="3400" dirty="0"/>
            </a:br>
            <a:endParaRPr lang="en-US" sz="3400" dirty="0"/>
          </a:p>
        </p:txBody>
      </p:sp>
      <p:sp>
        <p:nvSpPr>
          <p:cNvPr id="11"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4391FBE3-8CD9-4137-9B57-0B3CB237CFDF}"/>
              </a:ext>
            </a:extLst>
          </p:cNvPr>
          <p:cNvGraphicFramePr>
            <a:graphicFrameLocks noGrp="1"/>
          </p:cNvGraphicFramePr>
          <p:nvPr>
            <p:ph idx="1"/>
            <p:extLst>
              <p:ext uri="{D42A27DB-BD31-4B8C-83A1-F6EECF244321}">
                <p14:modId xmlns:p14="http://schemas.microsoft.com/office/powerpoint/2010/main" val="1437754305"/>
              </p:ext>
            </p:extLst>
          </p:nvPr>
        </p:nvGraphicFramePr>
        <p:xfrm>
          <a:off x="221942" y="301842"/>
          <a:ext cx="11665258" cy="4834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184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6E9FB4-ACEE-4616-9D50-FEA2586B9C7A}"/>
              </a:ext>
            </a:extLst>
          </p:cNvPr>
          <p:cNvSpPr>
            <a:spLocks noGrp="1"/>
          </p:cNvSpPr>
          <p:nvPr>
            <p:ph type="title"/>
          </p:nvPr>
        </p:nvSpPr>
        <p:spPr>
          <a:xfrm>
            <a:off x="838200" y="5529884"/>
            <a:ext cx="7719381" cy="1096331"/>
          </a:xfrm>
        </p:spPr>
        <p:txBody>
          <a:bodyPr>
            <a:normAutofit/>
          </a:bodyPr>
          <a:lstStyle/>
          <a:p>
            <a:r>
              <a:rPr lang="en-US" dirty="0"/>
              <a:t>And With Varying Resources</a:t>
            </a:r>
          </a:p>
        </p:txBody>
      </p:sp>
      <p:sp>
        <p:nvSpPr>
          <p:cNvPr id="11"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7D046B0A-3330-4612-B9F7-1F9669A0DB89}"/>
              </a:ext>
            </a:extLst>
          </p:cNvPr>
          <p:cNvGraphicFramePr>
            <a:graphicFrameLocks noGrp="1"/>
          </p:cNvGraphicFramePr>
          <p:nvPr>
            <p:ph idx="1"/>
            <p:extLst>
              <p:ext uri="{D42A27DB-BD31-4B8C-83A1-F6EECF244321}">
                <p14:modId xmlns:p14="http://schemas.microsoft.com/office/powerpoint/2010/main" val="1845385208"/>
              </p:ext>
            </p:extLst>
          </p:nvPr>
        </p:nvGraphicFramePr>
        <p:xfrm>
          <a:off x="219075" y="231784"/>
          <a:ext cx="11725275" cy="5066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675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4DFC2C1-DDF4-49DB-A89B-306F1E1FA4A3}"/>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sz="3800" kern="1200" dirty="0">
                <a:solidFill>
                  <a:schemeClr val="tx1"/>
                </a:solidFill>
                <a:latin typeface="+mj-lt"/>
                <a:ea typeface="+mj-ea"/>
                <a:cs typeface="+mj-cs"/>
              </a:rPr>
              <a:t>How do GRA Type User Groups Use Financial Statement Information?</a:t>
            </a:r>
          </a:p>
        </p:txBody>
      </p:sp>
      <p:sp>
        <p:nvSpPr>
          <p:cNvPr id="11" name="Oval 10">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942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9">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C1807-4CFA-4A16-8A33-7495A69288BA}"/>
              </a:ext>
            </a:extLst>
          </p:cNvPr>
          <p:cNvSpPr>
            <a:spLocks noGrp="1"/>
          </p:cNvSpPr>
          <p:nvPr>
            <p:ph type="title"/>
          </p:nvPr>
        </p:nvSpPr>
        <p:spPr>
          <a:xfrm>
            <a:off x="838200" y="5529884"/>
            <a:ext cx="7719381" cy="1096331"/>
          </a:xfrm>
        </p:spPr>
        <p:txBody>
          <a:bodyPr>
            <a:normAutofit/>
          </a:bodyPr>
          <a:lstStyle/>
          <a:p>
            <a:r>
              <a:rPr lang="en-US"/>
              <a:t>Survey Questions</a:t>
            </a:r>
            <a:endParaRPr lang="en-US" dirty="0"/>
          </a:p>
        </p:txBody>
      </p:sp>
      <p:sp>
        <p:nvSpPr>
          <p:cNvPr id="32" name="Freeform: Shape 11">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33" name="Content Placeholder 2">
            <a:extLst>
              <a:ext uri="{FF2B5EF4-FFF2-40B4-BE49-F238E27FC236}">
                <a16:creationId xmlns:a16="http://schemas.microsoft.com/office/drawing/2014/main" id="{2565B59F-9D2D-4411-99E3-7AB76758CC2B}"/>
              </a:ext>
            </a:extLst>
          </p:cNvPr>
          <p:cNvGraphicFramePr>
            <a:graphicFrameLocks noGrp="1"/>
          </p:cNvGraphicFramePr>
          <p:nvPr>
            <p:ph idx="1"/>
            <p:extLst>
              <p:ext uri="{D42A27DB-BD31-4B8C-83A1-F6EECF244321}">
                <p14:modId xmlns:p14="http://schemas.microsoft.com/office/powerpoint/2010/main" val="4260770337"/>
              </p:ext>
            </p:extLst>
          </p:nvPr>
        </p:nvGraphicFramePr>
        <p:xfrm>
          <a:off x="97654" y="115410"/>
          <a:ext cx="11780668" cy="5020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910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1">
            <a:extLst>
              <a:ext uri="{FF2B5EF4-FFF2-40B4-BE49-F238E27FC236}">
                <a16:creationId xmlns:a16="http://schemas.microsoft.com/office/drawing/2014/main" id="{D7481200-3BB2-4CA3-9D54-1077F6F76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AF38585-6143-466E-A192-9F0C86D78C98}"/>
              </a:ext>
            </a:extLst>
          </p:cNvPr>
          <p:cNvSpPr>
            <a:spLocks noGrp="1"/>
          </p:cNvSpPr>
          <p:nvPr>
            <p:ph type="title"/>
          </p:nvPr>
        </p:nvSpPr>
        <p:spPr>
          <a:xfrm>
            <a:off x="8199459" y="642938"/>
            <a:ext cx="3670808" cy="5502264"/>
          </a:xfrm>
        </p:spPr>
        <p:txBody>
          <a:bodyPr>
            <a:normAutofit/>
          </a:bodyPr>
          <a:lstStyle/>
          <a:p>
            <a:r>
              <a:rPr lang="en-US">
                <a:solidFill>
                  <a:srgbClr val="FFFFFF"/>
                </a:solidFill>
              </a:rPr>
              <a:t>Survey Respondents: Location and Level of Government Focus </a:t>
            </a:r>
          </a:p>
        </p:txBody>
      </p:sp>
      <p:graphicFrame>
        <p:nvGraphicFramePr>
          <p:cNvPr id="6" name="Content Placeholder 5">
            <a:extLst>
              <a:ext uri="{FF2B5EF4-FFF2-40B4-BE49-F238E27FC236}">
                <a16:creationId xmlns:a16="http://schemas.microsoft.com/office/drawing/2014/main" id="{8E1E5079-F935-4716-BF86-9B84C58AF142}"/>
              </a:ext>
            </a:extLst>
          </p:cNvPr>
          <p:cNvGraphicFramePr>
            <a:graphicFrameLocks noGrp="1"/>
          </p:cNvGraphicFramePr>
          <p:nvPr>
            <p:ph idx="1"/>
            <p:extLst>
              <p:ext uri="{D42A27DB-BD31-4B8C-83A1-F6EECF244321}">
                <p14:modId xmlns:p14="http://schemas.microsoft.com/office/powerpoint/2010/main" val="934105481"/>
              </p:ext>
            </p:extLst>
          </p:nvPr>
        </p:nvGraphicFramePr>
        <p:xfrm>
          <a:off x="642938" y="814440"/>
          <a:ext cx="6269038" cy="5229130"/>
        </p:xfrm>
        <a:graphic>
          <a:graphicData uri="http://schemas.openxmlformats.org/drawingml/2006/table">
            <a:tbl>
              <a:tblPr firstRow="1" bandRow="1">
                <a:noFill/>
                <a:tableStyleId>{5C22544A-7EE6-4342-B048-85BDC9FD1C3A}</a:tableStyleId>
              </a:tblPr>
              <a:tblGrid>
                <a:gridCol w="2913652">
                  <a:extLst>
                    <a:ext uri="{9D8B030D-6E8A-4147-A177-3AD203B41FA5}">
                      <a16:colId xmlns:a16="http://schemas.microsoft.com/office/drawing/2014/main" val="3483895689"/>
                    </a:ext>
                  </a:extLst>
                </a:gridCol>
                <a:gridCol w="3355386">
                  <a:extLst>
                    <a:ext uri="{9D8B030D-6E8A-4147-A177-3AD203B41FA5}">
                      <a16:colId xmlns:a16="http://schemas.microsoft.com/office/drawing/2014/main" val="3922677107"/>
                    </a:ext>
                  </a:extLst>
                </a:gridCol>
              </a:tblGrid>
              <a:tr h="522913">
                <a:tc>
                  <a:txBody>
                    <a:bodyPr/>
                    <a:lstStyle/>
                    <a:p>
                      <a:pPr algn="l" fontAlgn="b"/>
                      <a:r>
                        <a:rPr lang="en-US" sz="1500" b="1" i="0" u="none" strike="noStrike">
                          <a:solidFill>
                            <a:schemeClr val="tx1">
                              <a:lumMod val="85000"/>
                              <a:lumOff val="15000"/>
                            </a:schemeClr>
                          </a:solidFill>
                          <a:effectLst/>
                          <a:latin typeface="Calibri" panose="020F0502020204030204" pitchFamily="34" charset="0"/>
                        </a:rPr>
                        <a:t>LOCATION</a:t>
                      </a:r>
                    </a:p>
                  </a:txBody>
                  <a:tcPr marL="216208" marR="129725" marT="129725" marB="129725" anchor="b">
                    <a:lnL w="12700" cmpd="sng">
                      <a:noFill/>
                      <a:prstDash val="solid"/>
                    </a:lnL>
                    <a:lnR w="38100" cap="flat" cmpd="sng" algn="ctr">
                      <a:solidFill>
                        <a:srgbClr val="FFFFFF"/>
                      </a:solidFill>
                      <a:prstDash val="solid"/>
                      <a:round/>
                      <a:headEnd type="none" w="med" len="med"/>
                      <a:tailEnd type="none" w="med" len="med"/>
                    </a:lnR>
                    <a:lnT w="12700" cmpd="sng">
                      <a:noFill/>
                      <a:prstDash val="solid"/>
                    </a:lnT>
                    <a:lnB w="38100" cap="flat" cmpd="sng" algn="ctr">
                      <a:solidFill>
                        <a:srgbClr val="FFFFFF"/>
                      </a:solidFill>
                      <a:prstDash val="solid"/>
                    </a:lnB>
                    <a:solidFill>
                      <a:schemeClr val="bg2">
                        <a:lumMod val="10000"/>
                        <a:alpha val="30196"/>
                      </a:schemeClr>
                    </a:solidFill>
                  </a:tcPr>
                </a:tc>
                <a:tc>
                  <a:txBody>
                    <a:bodyPr/>
                    <a:lstStyle/>
                    <a:p>
                      <a:pPr algn="l" fontAlgn="b"/>
                      <a:r>
                        <a:rPr lang="en-US" sz="1500" b="1" i="0" u="none" strike="noStrike">
                          <a:solidFill>
                            <a:schemeClr val="tx1">
                              <a:lumMod val="85000"/>
                              <a:lumOff val="15000"/>
                            </a:schemeClr>
                          </a:solidFill>
                          <a:effectLst/>
                          <a:latin typeface="Calibri" panose="020F0502020204030204" pitchFamily="34" charset="0"/>
                        </a:rPr>
                        <a:t>LEVEL OF FOCUS</a:t>
                      </a:r>
                    </a:p>
                  </a:txBody>
                  <a:tcPr marL="216208" marR="129725" marT="129725" marB="129725" anchor="b">
                    <a:lnL w="38100" cap="flat" cmpd="sng" algn="ctr">
                      <a:solidFill>
                        <a:srgbClr val="FFFFFF"/>
                      </a:solidFill>
                      <a:prstDash val="solid"/>
                      <a:round/>
                      <a:headEnd type="none" w="med" len="med"/>
                      <a:tailEnd type="none" w="med" len="med"/>
                    </a:lnL>
                    <a:lnR w="12700" cmpd="sng">
                      <a:noFill/>
                      <a:prstDash val="solid"/>
                    </a:lnR>
                    <a:lnT w="12700" cmpd="sng">
                      <a:noFill/>
                      <a:prstDash val="solid"/>
                    </a:lnT>
                    <a:lnB w="38100" cap="flat" cmpd="sng" algn="ctr">
                      <a:solidFill>
                        <a:srgbClr val="FFFFFF"/>
                      </a:solidFill>
                      <a:prstDash val="solid"/>
                    </a:lnB>
                    <a:solidFill>
                      <a:schemeClr val="bg2">
                        <a:lumMod val="10000"/>
                        <a:alpha val="30196"/>
                      </a:schemeClr>
                    </a:solidFill>
                  </a:tcPr>
                </a:tc>
                <a:extLst>
                  <a:ext uri="{0D108BD9-81ED-4DB2-BD59-A6C34878D82A}">
                    <a16:rowId xmlns:a16="http://schemas.microsoft.com/office/drawing/2014/main" val="3968230158"/>
                  </a:ext>
                </a:extLst>
              </a:tr>
              <a:tr h="522913">
                <a:tc>
                  <a:txBody>
                    <a:bodyPr/>
                    <a:lstStyle/>
                    <a:p>
                      <a:pPr algn="l" fontAlgn="b"/>
                      <a:r>
                        <a:rPr lang="en-US" sz="1500" u="none" strike="noStrike">
                          <a:solidFill>
                            <a:schemeClr val="tx1">
                              <a:lumMod val="85000"/>
                              <a:lumOff val="15000"/>
                            </a:schemeClr>
                          </a:solidFill>
                          <a:effectLst/>
                        </a:rPr>
                        <a:t>Louisiana</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County</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round/>
                      <a:headEnd type="none" w="med" len="med"/>
                      <a:tailEnd type="none" w="med" len="me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156176341"/>
                  </a:ext>
                </a:extLst>
              </a:tr>
              <a:tr h="522913">
                <a:tc>
                  <a:txBody>
                    <a:bodyPr/>
                    <a:lstStyle/>
                    <a:p>
                      <a:pPr algn="l" fontAlgn="b"/>
                      <a:r>
                        <a:rPr lang="en-US" sz="1500" u="none" strike="noStrike">
                          <a:solidFill>
                            <a:schemeClr val="tx1">
                              <a:lumMod val="85000"/>
                              <a:lumOff val="15000"/>
                            </a:schemeClr>
                          </a:solidFill>
                          <a:effectLst/>
                        </a:rPr>
                        <a:t>Tennessee</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Other</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810817173"/>
                  </a:ext>
                </a:extLst>
              </a:tr>
              <a:tr h="522913">
                <a:tc>
                  <a:txBody>
                    <a:bodyPr/>
                    <a:lstStyle/>
                    <a:p>
                      <a:pPr algn="l" fontAlgn="b"/>
                      <a:r>
                        <a:rPr lang="en-US" sz="1500" u="none" strike="noStrike">
                          <a:solidFill>
                            <a:schemeClr val="tx1">
                              <a:lumMod val="85000"/>
                              <a:lumOff val="15000"/>
                            </a:schemeClr>
                          </a:solidFill>
                          <a:effectLst/>
                        </a:rPr>
                        <a:t>Wisconsin</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State and Local</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628876822"/>
                  </a:ext>
                </a:extLst>
              </a:tr>
              <a:tr h="522913">
                <a:tc>
                  <a:txBody>
                    <a:bodyPr/>
                    <a:lstStyle/>
                    <a:p>
                      <a:pPr algn="l" fontAlgn="b"/>
                      <a:r>
                        <a:rPr lang="en-US" sz="1500" u="none" strike="noStrike">
                          <a:solidFill>
                            <a:schemeClr val="tx1">
                              <a:lumMod val="85000"/>
                              <a:lumOff val="15000"/>
                            </a:schemeClr>
                          </a:solidFill>
                          <a:effectLst/>
                        </a:rPr>
                        <a:t>Minnesota</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State</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313858606"/>
                  </a:ext>
                </a:extLst>
              </a:tr>
              <a:tr h="522913">
                <a:tc>
                  <a:txBody>
                    <a:bodyPr/>
                    <a:lstStyle/>
                    <a:p>
                      <a:pPr algn="l" fontAlgn="b"/>
                      <a:r>
                        <a:rPr lang="en-US" sz="1500" u="none" strike="noStrike">
                          <a:solidFill>
                            <a:schemeClr val="tx1">
                              <a:lumMod val="85000"/>
                              <a:lumOff val="15000"/>
                            </a:schemeClr>
                          </a:solidFill>
                          <a:effectLst/>
                        </a:rPr>
                        <a:t>Florida</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State</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4145750671"/>
                  </a:ext>
                </a:extLst>
              </a:tr>
              <a:tr h="522913">
                <a:tc>
                  <a:txBody>
                    <a:bodyPr/>
                    <a:lstStyle/>
                    <a:p>
                      <a:pPr algn="l" fontAlgn="b"/>
                      <a:r>
                        <a:rPr lang="en-US" sz="1500" u="none" strike="noStrike">
                          <a:solidFill>
                            <a:schemeClr val="tx1">
                              <a:lumMod val="85000"/>
                              <a:lumOff val="15000"/>
                            </a:schemeClr>
                          </a:solidFill>
                          <a:effectLst/>
                        </a:rPr>
                        <a:t>New York</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Other</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211171574"/>
                  </a:ext>
                </a:extLst>
              </a:tr>
              <a:tr h="522913">
                <a:tc>
                  <a:txBody>
                    <a:bodyPr/>
                    <a:lstStyle/>
                    <a:p>
                      <a:pPr algn="l" fontAlgn="b"/>
                      <a:r>
                        <a:rPr lang="en-US" sz="1500" u="none" strike="noStrike">
                          <a:solidFill>
                            <a:schemeClr val="tx1">
                              <a:lumMod val="85000"/>
                              <a:lumOff val="15000"/>
                            </a:schemeClr>
                          </a:solidFill>
                          <a:effectLst/>
                        </a:rPr>
                        <a:t>Illinois</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Municipal</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620818967"/>
                  </a:ext>
                </a:extLst>
              </a:tr>
              <a:tr h="522913">
                <a:tc>
                  <a:txBody>
                    <a:bodyPr/>
                    <a:lstStyle/>
                    <a:p>
                      <a:pPr algn="l" fontAlgn="b"/>
                      <a:r>
                        <a:rPr lang="en-US" sz="1500" u="none" strike="noStrike">
                          <a:solidFill>
                            <a:schemeClr val="tx1">
                              <a:lumMod val="85000"/>
                              <a:lumOff val="15000"/>
                            </a:schemeClr>
                          </a:solidFill>
                          <a:effectLst/>
                        </a:rPr>
                        <a:t>Alabama </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State</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56130254"/>
                  </a:ext>
                </a:extLst>
              </a:tr>
              <a:tr h="522913">
                <a:tc>
                  <a:txBody>
                    <a:bodyPr/>
                    <a:lstStyle/>
                    <a:p>
                      <a:pPr algn="l" fontAlgn="b"/>
                      <a:r>
                        <a:rPr lang="en-US" sz="1500" u="none" strike="noStrike">
                          <a:solidFill>
                            <a:schemeClr val="tx1">
                              <a:lumMod val="85000"/>
                              <a:lumOff val="15000"/>
                            </a:schemeClr>
                          </a:solidFill>
                          <a:effectLst/>
                        </a:rPr>
                        <a:t>Utah</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algn="l" fontAlgn="b"/>
                      <a:r>
                        <a:rPr lang="en-US" sz="1500" u="none" strike="noStrike">
                          <a:solidFill>
                            <a:schemeClr val="tx1">
                              <a:lumMod val="85000"/>
                              <a:lumOff val="15000"/>
                            </a:schemeClr>
                          </a:solidFill>
                          <a:effectLst/>
                        </a:rPr>
                        <a:t>State</a:t>
                      </a:r>
                      <a:endParaRPr lang="en-US" sz="1500" b="0" i="0" u="none" strike="noStrike">
                        <a:solidFill>
                          <a:schemeClr val="tx1">
                            <a:lumMod val="85000"/>
                            <a:lumOff val="15000"/>
                          </a:schemeClr>
                        </a:solidFill>
                        <a:effectLst/>
                        <a:latin typeface="Calibri" panose="020F0502020204030204" pitchFamily="34" charset="0"/>
                      </a:endParaRPr>
                    </a:p>
                  </a:txBody>
                  <a:tcPr marL="216208" marR="129725" marT="129725" marB="129725" anchor="b">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2199003190"/>
                  </a:ext>
                </a:extLst>
              </a:tr>
            </a:tbl>
          </a:graphicData>
        </a:graphic>
      </p:graphicFrame>
    </p:spTree>
    <p:extLst>
      <p:ext uri="{BB962C8B-B14F-4D97-AF65-F5344CB8AC3E}">
        <p14:creationId xmlns:p14="http://schemas.microsoft.com/office/powerpoint/2010/main" val="1653940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644</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Governmental Research Association, User Groups and their Role in Fiscal Oversight and Transparency</vt:lpstr>
      <vt:lpstr>My Connection to Governmental Research </vt:lpstr>
      <vt:lpstr>Governmental Research and the GRA: A Century Long History</vt:lpstr>
      <vt:lpstr>GRA Today: 24 Member Organizations in 19 States</vt:lpstr>
      <vt:lpstr>GRA Agencies Come in All Sizes </vt:lpstr>
      <vt:lpstr>And With Varying Resources</vt:lpstr>
      <vt:lpstr>How do GRA Type User Groups Use Financial Statement Information?</vt:lpstr>
      <vt:lpstr>Survey Questions</vt:lpstr>
      <vt:lpstr>Survey Respondents: Location and Level of Government Focus </vt:lpstr>
      <vt:lpstr>Reported Areas of Research Focus</vt:lpstr>
      <vt:lpstr>How Do GRA Organizations Report Using GAAP Based Financials?</vt:lpstr>
      <vt:lpstr>How Do GRA Organizations Report Using Non-GAAP Based Financials?</vt:lpstr>
      <vt:lpstr>Please list up to three factors that would make your organization MORE likely to use GAAP based financial statements in future research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Governmental Research Association, User Groups and their Role in Fiscal Oversight and Transparency</dc:title>
  <dc:creator>Phyllis Resnick</dc:creator>
  <cp:lastModifiedBy>Phyllis Resnick</cp:lastModifiedBy>
  <cp:revision>1</cp:revision>
  <dcterms:created xsi:type="dcterms:W3CDTF">2019-10-08T20:06:32Z</dcterms:created>
  <dcterms:modified xsi:type="dcterms:W3CDTF">2019-10-08T20:28:47Z</dcterms:modified>
</cp:coreProperties>
</file>