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620" r:id="rId3"/>
    <p:sldId id="544" r:id="rId4"/>
    <p:sldId id="634" r:id="rId5"/>
    <p:sldId id="635" r:id="rId6"/>
    <p:sldId id="636" r:id="rId7"/>
    <p:sldId id="622" r:id="rId8"/>
    <p:sldId id="624" r:id="rId9"/>
    <p:sldId id="625" r:id="rId10"/>
    <p:sldId id="626" r:id="rId11"/>
    <p:sldId id="623" r:id="rId12"/>
    <p:sldId id="631" r:id="rId13"/>
    <p:sldId id="632" r:id="rId14"/>
    <p:sldId id="637" r:id="rId15"/>
    <p:sldId id="638" r:id="rId16"/>
    <p:sldId id="639" r:id="rId17"/>
    <p:sldId id="630" r:id="rId18"/>
    <p:sldId id="617" r:id="rId1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dra Bradner" initials="" lastIdx="16" clrIdx="0"/>
  <p:cmAuthor id="1" name="Jennifer M.R.. Christie" initials="JMC" lastIdx="43" clrIdx="1">
    <p:extLst/>
  </p:cmAuthor>
  <p:cmAuthor id="2" name="Arna Carlock" initials="" lastIdx="18" clrIdx="2"/>
  <p:cmAuthor id="3" name="Kristin Bechtel" initials="KB" lastIdx="18" clrIdx="3">
    <p:extLst/>
  </p:cmAuthor>
  <p:cmAuthor id="4" name="Molly Robustelli" initials="MR" lastIdx="14" clrIdx="4">
    <p:extLst>
      <p:ext uri="{19B8F6BF-5375-455C-9EA6-DF929625EA0E}">
        <p15:presenceInfo xmlns:p15="http://schemas.microsoft.com/office/powerpoint/2012/main" userId="S-1-5-21-2508354382-2482052505-1312164956-3147" providerId="AD"/>
      </p:ext>
    </p:extLst>
  </p:cmAuthor>
  <p:cmAuthor id="5" name="Maura McNamara" initials="MM" lastIdx="72" clrIdx="5">
    <p:extLst>
      <p:ext uri="{19B8F6BF-5375-455C-9EA6-DF929625EA0E}">
        <p15:presenceInfo xmlns:p15="http://schemas.microsoft.com/office/powerpoint/2012/main" userId="S-1-5-21-2508354382-2482052505-1312164956-3887" providerId="AD"/>
      </p:ext>
    </p:extLst>
  </p:cmAuthor>
  <p:cmAuthor id="6" name="Samuel Packard" initials="SP" lastIdx="5" clrIdx="6">
    <p:extLst>
      <p:ext uri="{19B8F6BF-5375-455C-9EA6-DF929625EA0E}">
        <p15:presenceInfo xmlns:p15="http://schemas.microsoft.com/office/powerpoint/2012/main" userId="S-1-5-21-2508354382-2482052505-1312164956-3794" providerId="AD"/>
      </p:ext>
    </p:extLst>
  </p:cmAuthor>
  <p:cmAuthor id="7" name="Alison Silveira" initials="AS" lastIdx="22" clrIdx="7">
    <p:extLst>
      <p:ext uri="{19B8F6BF-5375-455C-9EA6-DF929625EA0E}">
        <p15:presenceInfo xmlns:p15="http://schemas.microsoft.com/office/powerpoint/2012/main" userId="S-1-5-21-2508354382-2482052505-1312164956-3855" providerId="AD"/>
      </p:ext>
    </p:extLst>
  </p:cmAuthor>
  <p:cmAuthor id="8" name="Melissa Threadgill" initials="MT" lastIdx="6" clrIdx="8">
    <p:extLst>
      <p:ext uri="{19B8F6BF-5375-455C-9EA6-DF929625EA0E}">
        <p15:presenceInfo xmlns:p15="http://schemas.microsoft.com/office/powerpoint/2012/main" userId="S-1-5-21-2508354382-2482052505-1312164956-1623" providerId="AD"/>
      </p:ext>
    </p:extLst>
  </p:cmAuthor>
  <p:cmAuthor id="9" name="Colby Dawley" initials="CD" lastIdx="41" clrIdx="9">
    <p:extLst>
      <p:ext uri="{19B8F6BF-5375-455C-9EA6-DF929625EA0E}">
        <p15:presenceInfo xmlns:p15="http://schemas.microsoft.com/office/powerpoint/2012/main" userId="S-1-5-21-2508354382-2482052505-1312164956-1185" providerId="AD"/>
      </p:ext>
    </p:extLst>
  </p:cmAuthor>
  <p:cmAuthor id="10" name="Len Engel" initials="LE" lastIdx="16" clrIdx="10">
    <p:extLst>
      <p:ext uri="{19B8F6BF-5375-455C-9EA6-DF929625EA0E}">
        <p15:presenceInfo xmlns:p15="http://schemas.microsoft.com/office/powerpoint/2012/main" userId="S-1-5-21-2508354382-2482052505-1312164956-1166" providerId="AD"/>
      </p:ext>
    </p:extLst>
  </p:cmAuthor>
  <p:cmAuthor id="11" name="Quentin Weld" initials="QW" lastIdx="9" clrIdx="11">
    <p:extLst>
      <p:ext uri="{19B8F6BF-5375-455C-9EA6-DF929625EA0E}">
        <p15:presenceInfo xmlns:p15="http://schemas.microsoft.com/office/powerpoint/2012/main" userId="S-1-5-21-2508354382-2482052505-1312164956-3869" providerId="AD"/>
      </p:ext>
    </p:extLst>
  </p:cmAuthor>
  <p:cmAuthor id="12" name="Lisa Margulies" initials="LM" lastIdx="14" clrIdx="12">
    <p:extLst>
      <p:ext uri="{19B8F6BF-5375-455C-9EA6-DF929625EA0E}">
        <p15:presenceInfo xmlns:p15="http://schemas.microsoft.com/office/powerpoint/2012/main" userId="S-1-5-21-2508354382-2482052505-1312164956-2797" providerId="AD"/>
      </p:ext>
    </p:extLst>
  </p:cmAuthor>
  <p:cmAuthor id="13" name="Joanna Abaroa-Ellison" initials="JA" lastIdx="29" clrIdx="13">
    <p:extLst>
      <p:ext uri="{19B8F6BF-5375-455C-9EA6-DF929625EA0E}">
        <p15:presenceInfo xmlns:p15="http://schemas.microsoft.com/office/powerpoint/2012/main" userId="S-1-5-21-2508354382-2482052505-1312164956-5356" providerId="AD"/>
      </p:ext>
    </p:extLst>
  </p:cmAuthor>
  <p:cmAuthor id="14" name="Yamanda Wright" initials="YW" lastIdx="10" clrIdx="14">
    <p:extLst>
      <p:ext uri="{19B8F6BF-5375-455C-9EA6-DF929625EA0E}">
        <p15:presenceInfo xmlns:p15="http://schemas.microsoft.com/office/powerpoint/2012/main" userId="S-1-5-21-2508354382-2482052505-1312164956-3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D"/>
    <a:srgbClr val="818282"/>
    <a:srgbClr val="002F5B"/>
    <a:srgbClr val="EEEFEE"/>
    <a:srgbClr val="FFFFFF"/>
    <a:srgbClr val="5FA8E4"/>
    <a:srgbClr val="F3B439"/>
    <a:srgbClr val="FFC6BD"/>
    <a:srgbClr val="FF8571"/>
    <a:srgbClr val="FF4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73070" autoAdjust="0"/>
  </p:normalViewPr>
  <p:slideViewPr>
    <p:cSldViewPr snapToGrid="0" snapToObjects="1">
      <p:cViewPr varScale="1">
        <p:scale>
          <a:sx n="54" d="100"/>
          <a:sy n="54" d="100"/>
        </p:scale>
        <p:origin x="1716" y="72"/>
      </p:cViewPr>
      <p:guideLst>
        <p:guide orient="horz" pos="1848"/>
        <p:guide pos="2880"/>
      </p:guideLst>
    </p:cSldViewPr>
  </p:slideViewPr>
  <p:outlineViewPr>
    <p:cViewPr>
      <p:scale>
        <a:sx n="33" d="100"/>
        <a:sy n="33" d="100"/>
      </p:scale>
      <p:origin x="0" y="406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3858"/>
    </p:cViewPr>
  </p:sorterViewPr>
  <p:notesViewPr>
    <p:cSldViewPr snapToGrid="0" snapToObjects="1">
      <p:cViewPr varScale="1">
        <p:scale>
          <a:sx n="90" d="100"/>
          <a:sy n="90" d="100"/>
        </p:scale>
        <p:origin x="-2752" y="-12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spackard\Downloads\Total_correctional_population_counts_by_status%20(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spackard\Downloads\Total_correctional_population_counts_by_status%20(1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chemeClr val="tx1"/>
                </a:solidFill>
              </a:rPr>
              <a:t>Incarcerated Population, 1980-2008</a:t>
            </a:r>
            <a:endParaRPr 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417D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00417D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2.3623717186086642E-2"/>
                  <c:y val="4.552381910199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E2-432C-92A5-C0D176E99C22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1.1333627017752817E-3"/>
                  <c:y val="-7.040533801097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Correctional_population_rates_b!$A$11:$A$39</c:f>
              <c:numCache>
                <c:formatCode>General</c:formatCod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numCache>
            </c:numRef>
          </c:cat>
          <c:val>
            <c:numRef>
              <c:f>Correctional_population_rates_b!$J$11:$J$39</c:f>
              <c:numCache>
                <c:formatCode>#,##0</c:formatCode>
                <c:ptCount val="29"/>
                <c:pt idx="0">
                  <c:v>503600</c:v>
                </c:pt>
                <c:pt idx="1">
                  <c:v>556800</c:v>
                </c:pt>
                <c:pt idx="2">
                  <c:v>612500</c:v>
                </c:pt>
                <c:pt idx="3">
                  <c:v>647400</c:v>
                </c:pt>
                <c:pt idx="4">
                  <c:v>682800</c:v>
                </c:pt>
                <c:pt idx="5">
                  <c:v>744200</c:v>
                </c:pt>
                <c:pt idx="6">
                  <c:v>815000</c:v>
                </c:pt>
                <c:pt idx="7">
                  <c:v>858700</c:v>
                </c:pt>
                <c:pt idx="8">
                  <c:v>950400</c:v>
                </c:pt>
                <c:pt idx="9">
                  <c:v>1078900</c:v>
                </c:pt>
                <c:pt idx="10">
                  <c:v>1148700</c:v>
                </c:pt>
                <c:pt idx="11">
                  <c:v>1219000</c:v>
                </c:pt>
                <c:pt idx="12">
                  <c:v>1295200</c:v>
                </c:pt>
                <c:pt idx="13">
                  <c:v>1369200</c:v>
                </c:pt>
                <c:pt idx="14">
                  <c:v>1476600</c:v>
                </c:pt>
                <c:pt idx="15">
                  <c:v>1585600</c:v>
                </c:pt>
                <c:pt idx="16">
                  <c:v>1646300</c:v>
                </c:pt>
                <c:pt idx="17">
                  <c:v>1743600</c:v>
                </c:pt>
                <c:pt idx="18">
                  <c:v>1815200</c:v>
                </c:pt>
                <c:pt idx="19">
                  <c:v>1910400</c:v>
                </c:pt>
                <c:pt idx="20">
                  <c:v>1945400</c:v>
                </c:pt>
                <c:pt idx="21">
                  <c:v>1962800</c:v>
                </c:pt>
                <c:pt idx="22">
                  <c:v>2033100</c:v>
                </c:pt>
                <c:pt idx="23">
                  <c:v>2086500</c:v>
                </c:pt>
                <c:pt idx="24">
                  <c:v>2136600</c:v>
                </c:pt>
                <c:pt idx="25">
                  <c:v>2200400</c:v>
                </c:pt>
                <c:pt idx="26">
                  <c:v>2256600</c:v>
                </c:pt>
                <c:pt idx="27">
                  <c:v>2296400</c:v>
                </c:pt>
                <c:pt idx="28">
                  <c:v>2310300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0E2-432C-92A5-C0D176E99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755000"/>
        <c:axId val="210575272"/>
      </c:lineChart>
      <c:catAx>
        <c:axId val="20875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1828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75272"/>
        <c:crosses val="autoZero"/>
        <c:auto val="1"/>
        <c:lblAlgn val="ctr"/>
        <c:lblOffset val="100"/>
        <c:tickLblSkip val="2"/>
        <c:noMultiLvlLbl val="0"/>
      </c:catAx>
      <c:valAx>
        <c:axId val="21057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81828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5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U.S.</a:t>
            </a:r>
            <a:r>
              <a:rPr lang="en-US" sz="1600" b="1" baseline="0" dirty="0">
                <a:solidFill>
                  <a:schemeClr val="tx1"/>
                </a:solidFill>
              </a:rPr>
              <a:t> Correctional P</a:t>
            </a:r>
            <a:r>
              <a:rPr lang="en-US" sz="1600" b="1" dirty="0">
                <a:solidFill>
                  <a:schemeClr val="tx1"/>
                </a:solidFill>
              </a:rPr>
              <a:t>opulation (prison, jail,</a:t>
            </a:r>
            <a:r>
              <a:rPr lang="en-US" sz="1600" b="1" baseline="0" dirty="0">
                <a:solidFill>
                  <a:schemeClr val="tx1"/>
                </a:solidFill>
              </a:rPr>
              <a:t> probation, and parole), </a:t>
            </a:r>
            <a:r>
              <a:rPr lang="en-US" sz="1600" b="1" dirty="0">
                <a:solidFill>
                  <a:schemeClr val="tx1"/>
                </a:solidFill>
              </a:rPr>
              <a:t>1980-2008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Correctional Population (Prison, jail, probation and parole)</c:v>
                </c:pt>
              </c:strCache>
            </c:strRef>
          </c:tx>
          <c:spPr>
            <a:ln w="28575" cap="rnd">
              <a:solidFill>
                <a:srgbClr val="00417D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2592592592592596E-4"/>
                  <c:y val="3.5072094049376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CE6-4C0B-B7E4-FF3AA47E0F61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3.0864197530875516E-4"/>
                  <c:y val="-5.7096578120501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CE6-4C0B-B7E4-FF3AA47E0F6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Sheet1!$A$2:$A$38</c:f>
              <c:numCache>
                <c:formatCode>General</c:formatCod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29"/>
                <c:pt idx="0">
                  <c:v>1842100</c:v>
                </c:pt>
                <c:pt idx="1">
                  <c:v>2002600</c:v>
                </c:pt>
                <c:pt idx="2">
                  <c:v>2191700</c:v>
                </c:pt>
                <c:pt idx="3">
                  <c:v>2401400</c:v>
                </c:pt>
                <c:pt idx="4">
                  <c:v>2662500</c:v>
                </c:pt>
                <c:pt idx="5">
                  <c:v>2891800</c:v>
                </c:pt>
                <c:pt idx="6">
                  <c:v>3236100</c:v>
                </c:pt>
                <c:pt idx="7">
                  <c:v>3462900</c:v>
                </c:pt>
                <c:pt idx="8">
                  <c:v>3714800</c:v>
                </c:pt>
                <c:pt idx="9">
                  <c:v>4056200</c:v>
                </c:pt>
                <c:pt idx="10">
                  <c:v>4350300</c:v>
                </c:pt>
                <c:pt idx="11">
                  <c:v>4540100</c:v>
                </c:pt>
                <c:pt idx="12">
                  <c:v>4735600</c:v>
                </c:pt>
                <c:pt idx="13">
                  <c:v>4884100</c:v>
                </c:pt>
                <c:pt idx="14">
                  <c:v>5131000</c:v>
                </c:pt>
                <c:pt idx="15">
                  <c:v>5382100</c:v>
                </c:pt>
                <c:pt idx="16">
                  <c:v>5531200</c:v>
                </c:pt>
                <c:pt idx="17">
                  <c:v>5701100</c:v>
                </c:pt>
                <c:pt idx="18">
                  <c:v>5888100</c:v>
                </c:pt>
                <c:pt idx="19">
                  <c:v>6349000</c:v>
                </c:pt>
                <c:pt idx="20">
                  <c:v>6467800</c:v>
                </c:pt>
                <c:pt idx="21">
                  <c:v>6584900</c:v>
                </c:pt>
                <c:pt idx="22">
                  <c:v>6730900</c:v>
                </c:pt>
                <c:pt idx="23">
                  <c:v>6886800</c:v>
                </c:pt>
                <c:pt idx="24">
                  <c:v>6997000</c:v>
                </c:pt>
                <c:pt idx="25">
                  <c:v>7055600</c:v>
                </c:pt>
                <c:pt idx="26">
                  <c:v>7199700</c:v>
                </c:pt>
                <c:pt idx="27">
                  <c:v>7339600</c:v>
                </c:pt>
                <c:pt idx="28">
                  <c:v>7312600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CE6-4C0B-B7E4-FF3AA47E0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76056"/>
        <c:axId val="210576448"/>
      </c:lineChart>
      <c:catAx>
        <c:axId val="21057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1828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76448"/>
        <c:crosses val="autoZero"/>
        <c:auto val="1"/>
        <c:lblAlgn val="ctr"/>
        <c:lblOffset val="100"/>
        <c:tickLblSkip val="2"/>
        <c:noMultiLvlLbl val="0"/>
      </c:catAx>
      <c:valAx>
        <c:axId val="21057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81828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7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State Correctional Spending, 1991-2008 (in billions)</a:t>
            </a:r>
          </a:p>
        </c:rich>
      </c:tx>
      <c:layout>
        <c:manualLayout>
          <c:xMode val="edge"/>
          <c:yMode val="edge"/>
          <c:x val="0.21920993571455741"/>
          <c:y val="4.5454587632477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Sheet1!$A$26:$A$43</c:f>
              <c:numCache>
                <c:formatCode>General</c:formatCode>
                <c:ptCount val="1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</c:numCache>
            </c:numRef>
          </c:cat>
          <c:val>
            <c:numRef>
              <c:f>Sheet1!$B$26:$B$43</c:f>
              <c:numCache>
                <c:formatCode>_("$"* #,##0.00_);_("$"* \(#,##0.00\);_("$"* "-"??_);_(@_)</c:formatCode>
                <c:ptCount val="18"/>
                <c:pt idx="0">
                  <c:v>18.670000000000002</c:v>
                </c:pt>
                <c:pt idx="1">
                  <c:v>19.068000000000001</c:v>
                </c:pt>
                <c:pt idx="2">
                  <c:v>19.806999999999999</c:v>
                </c:pt>
                <c:pt idx="3">
                  <c:v>23.199000000000002</c:v>
                </c:pt>
                <c:pt idx="4">
                  <c:v>26.11</c:v>
                </c:pt>
                <c:pt idx="5">
                  <c:v>27.597999999999999</c:v>
                </c:pt>
                <c:pt idx="6">
                  <c:v>28.923999999999999</c:v>
                </c:pt>
                <c:pt idx="7">
                  <c:v>30.334</c:v>
                </c:pt>
                <c:pt idx="8">
                  <c:v>34.036999999999999</c:v>
                </c:pt>
                <c:pt idx="9">
                  <c:v>36.366999999999997</c:v>
                </c:pt>
                <c:pt idx="10">
                  <c:v>37.554000000000002</c:v>
                </c:pt>
                <c:pt idx="11">
                  <c:v>38.686999999999998</c:v>
                </c:pt>
                <c:pt idx="12">
                  <c:v>39.616</c:v>
                </c:pt>
                <c:pt idx="13">
                  <c:v>40.808</c:v>
                </c:pt>
                <c:pt idx="14">
                  <c:v>42.259</c:v>
                </c:pt>
                <c:pt idx="15">
                  <c:v>44.326000000000001</c:v>
                </c:pt>
                <c:pt idx="16">
                  <c:v>48.811</c:v>
                </c:pt>
                <c:pt idx="17">
                  <c:v>51.859000000000002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4C-4E72-A9EB-374418AA2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76840"/>
        <c:axId val="210577624"/>
      </c:lineChart>
      <c:catAx>
        <c:axId val="21057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1828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77624"/>
        <c:crosses val="autoZero"/>
        <c:auto val="1"/>
        <c:lblAlgn val="ctr"/>
        <c:lblOffset val="100"/>
        <c:noMultiLvlLbl val="0"/>
      </c:catAx>
      <c:valAx>
        <c:axId val="21057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solidFill>
              <a:srgbClr val="81828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7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3'!$A$25</c:f>
              <c:strCache>
                <c:ptCount val="1"/>
                <c:pt idx="0">
                  <c:v>Re-arrested within 3 years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4619884723935401E-3"/>
                  <c:y val="-7.3529411764705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3FA-4230-AD27-13040D6214E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450980392156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3FA-4230-AD27-13040D6214E4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3'!$B$24:$C$24</c:f>
              <c:strCache>
                <c:ptCount val="2"/>
                <c:pt idx="0">
                  <c:v>Inmates released in 1994</c:v>
                </c:pt>
                <c:pt idx="1">
                  <c:v>Inmates released in 2005</c:v>
                </c:pt>
              </c:strCache>
            </c:strRef>
          </c:cat>
          <c:val>
            <c:numRef>
              <c:f>'Figure 3'!$B$25:$C$25</c:f>
              <c:numCache>
                <c:formatCode>0.0%</c:formatCode>
                <c:ptCount val="2"/>
                <c:pt idx="0">
                  <c:v>0.67500000000000004</c:v>
                </c:pt>
                <c:pt idx="1">
                  <c:v>0.67800000000000005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FA-4230-AD27-13040D6214E4}"/>
            </c:ext>
          </c:extLst>
        </c:ser>
        <c:ser>
          <c:idx val="1"/>
          <c:order val="1"/>
          <c:tx>
            <c:strRef>
              <c:f>'Figure 3'!$A$26</c:f>
              <c:strCache>
                <c:ptCount val="1"/>
                <c:pt idx="0">
                  <c:v>Re-incarcerated within 3 years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6198847239357E-3"/>
                  <c:y val="2.450980392156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FA-4230-AD27-13040D6214E4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3'!$B$24:$C$24</c:f>
              <c:strCache>
                <c:ptCount val="2"/>
                <c:pt idx="0">
                  <c:v>Inmates released in 1994</c:v>
                </c:pt>
                <c:pt idx="1">
                  <c:v>Inmates released in 2005</c:v>
                </c:pt>
              </c:strCache>
            </c:strRef>
          </c:cat>
          <c:val>
            <c:numRef>
              <c:f>'Figure 3'!$B$26:$C$26</c:f>
              <c:numCache>
                <c:formatCode>0.0%</c:formatCode>
                <c:ptCount val="2"/>
                <c:pt idx="0">
                  <c:v>0.51800000000000002</c:v>
                </c:pt>
                <c:pt idx="1">
                  <c:v>0.497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FA-4230-AD27-13040D621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78408"/>
        <c:axId val="210578016"/>
      </c:barChart>
      <c:catAx>
        <c:axId val="21057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578016"/>
        <c:crosses val="autoZero"/>
        <c:auto val="1"/>
        <c:lblAlgn val="ctr"/>
        <c:lblOffset val="100"/>
        <c:noMultiLvlLbl val="0"/>
      </c:catAx>
      <c:valAx>
        <c:axId val="21057801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578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614647121454101"/>
          <c:y val="0.93999112243322502"/>
          <c:w val="0.66770705757091897"/>
          <c:h val="5.265593639030410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25426139426702"/>
          <c:y val="7.0898136171984399E-2"/>
          <c:w val="0.51060191464506999"/>
          <c:h val="0.84385422601547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Column1</c:v>
                </c:pt>
              </c:strCache>
            </c:strRef>
          </c:tx>
          <c:spPr>
            <a:ln w="6350" cmpd="sng"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5539364496262805E-3"/>
                  <c:y val="-6.7962375600758001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rgbClr val="003F82"/>
                        </a:solidFill>
                      </a:rPr>
                      <a:t>90%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2F7-4D42-B967-C38A72D8AD5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416772204172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rgbClr val="003F82"/>
                        </a:solidFill>
                      </a:rPr>
                      <a:t>73%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F7-4D42-B967-C38A72D8AD5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'Sheet1'!$A$2:$A$4</c:f>
              <c:strCache>
                <c:ptCount val="2"/>
                <c:pt idx="0">
                  <c:v>TOTAL AGREE</c:v>
                </c:pt>
                <c:pt idx="1">
                  <c:v>STRONGLY AGREE</c:v>
                </c:pt>
              </c:strCache>
            </c:strRef>
          </c:cat>
          <c:val>
            <c:numRef>
              <c:f>'Sheet1'!$B$2:$B$4</c:f>
              <c:numCache>
                <c:formatCode>0%</c:formatCode>
                <c:ptCount val="2"/>
                <c:pt idx="0">
                  <c:v>0.91</c:v>
                </c:pt>
                <c:pt idx="1">
                  <c:v>0.75000000000000699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F7-4D42-B967-C38A72D8AD58}"/>
            </c:ext>
          </c:extLst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Midwest</c:v>
                </c:pt>
              </c:strCache>
            </c:strRef>
          </c:tx>
          <c:invertIfNegative val="0"/>
          <c:cat>
            <c:strRef>
              <c:f>'Sheet1'!$A$2:$A$4</c:f>
              <c:strCache>
                <c:ptCount val="2"/>
                <c:pt idx="0">
                  <c:v>TOTAL AGREE</c:v>
                </c:pt>
                <c:pt idx="1">
                  <c:v>STRONGLY AGREE</c:v>
                </c:pt>
              </c:strCache>
            </c:strRef>
          </c:cat>
          <c:val>
            <c:numRef>
              <c:f>'Sheet1'!$C$2:$C$4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F7-4D42-B967-C38A72D8AD58}"/>
            </c:ext>
          </c:extLst>
        </c:ser>
        <c:ser>
          <c:idx val="2"/>
          <c:order val="2"/>
          <c:tx>
            <c:strRef>
              <c:f>'Sheet1'!$D$1</c:f>
              <c:strCache>
                <c:ptCount val="1"/>
                <c:pt idx="0">
                  <c:v>South</c:v>
                </c:pt>
              </c:strCache>
            </c:strRef>
          </c:tx>
          <c:invertIfNegative val="0"/>
          <c:cat>
            <c:strRef>
              <c:f>'Sheet1'!$A$2:$A$4</c:f>
              <c:strCache>
                <c:ptCount val="2"/>
                <c:pt idx="0">
                  <c:v>TOTAL AGREE</c:v>
                </c:pt>
                <c:pt idx="1">
                  <c:v>STRONGLY AGREE</c:v>
                </c:pt>
              </c:strCache>
            </c:strRef>
          </c:cat>
          <c:val>
            <c:numRef>
              <c:f>'Sheet1'!$D$2:$D$4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F7-4D42-B967-C38A72D8AD58}"/>
            </c:ext>
          </c:extLst>
        </c:ser>
        <c:ser>
          <c:idx val="3"/>
          <c:order val="3"/>
          <c:tx>
            <c:strRef>
              <c:f>'Sheet1'!$E$1</c:f>
              <c:strCache>
                <c:ptCount val="1"/>
                <c:pt idx="0">
                  <c:v>West</c:v>
                </c:pt>
              </c:strCache>
            </c:strRef>
          </c:tx>
          <c:invertIfNegative val="0"/>
          <c:cat>
            <c:strRef>
              <c:f>'Sheet1'!$A$2:$A$4</c:f>
              <c:strCache>
                <c:ptCount val="2"/>
                <c:pt idx="0">
                  <c:v>TOTAL AGREE</c:v>
                </c:pt>
                <c:pt idx="1">
                  <c:v>STRONGLY AGREE</c:v>
                </c:pt>
              </c:strCache>
            </c:strRef>
          </c:cat>
          <c:val>
            <c:numRef>
              <c:f>'Sheet1'!$E$2:$E$4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F7-4D42-B967-C38A72D8A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10114976"/>
        <c:axId val="210115368"/>
      </c:barChart>
      <c:catAx>
        <c:axId val="210114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crossAx val="210115368"/>
        <c:crosses val="autoZero"/>
        <c:auto val="1"/>
        <c:lblAlgn val="ctr"/>
        <c:lblOffset val="0"/>
        <c:noMultiLvlLbl val="0"/>
      </c:catAx>
      <c:valAx>
        <c:axId val="210115368"/>
        <c:scaling>
          <c:orientation val="minMax"/>
          <c:max val="0.95000000000000095"/>
          <c:min val="0"/>
        </c:scaling>
        <c:delete val="0"/>
        <c:axPos val="b"/>
        <c:numFmt formatCode="0.0%" sourceLinked="0"/>
        <c:majorTickMark val="none"/>
        <c:minorTickMark val="none"/>
        <c:tickLblPos val="none"/>
        <c:crossAx val="21011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chemeClr val="tx1"/>
                </a:solidFill>
              </a:rPr>
              <a:t>Incarcerated Population,</a:t>
            </a:r>
            <a:r>
              <a:rPr lang="en-US" sz="1600" b="1" baseline="0" dirty="0" smtClean="0">
                <a:solidFill>
                  <a:schemeClr val="tx1"/>
                </a:solidFill>
              </a:rPr>
              <a:t> 1980-2016</a:t>
            </a:r>
            <a:endParaRPr 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417D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462668816039986E-17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5A-434D-B504-EACDD2B69DFE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8.2098765432098764E-2"/>
                  <c:y val="-6.3973567614229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2.9012345679012345E-2"/>
                  <c:y val="8.3333425394772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25A-434D-B504-EACDD2B69DF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'[Total_correctional_population_counts_by_status (1).xlsx]Total_correctional_population_c'!$A$12:$A$48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'[Total_correctional_population_counts_by_status (1).xlsx]Total_correctional_population_c'!$G$12:$G$48</c:f>
              <c:numCache>
                <c:formatCode>#,##0</c:formatCode>
                <c:ptCount val="37"/>
                <c:pt idx="0">
                  <c:v>503600</c:v>
                </c:pt>
                <c:pt idx="1">
                  <c:v>556800</c:v>
                </c:pt>
                <c:pt idx="2">
                  <c:v>612500</c:v>
                </c:pt>
                <c:pt idx="3">
                  <c:v>647400</c:v>
                </c:pt>
                <c:pt idx="4">
                  <c:v>682800</c:v>
                </c:pt>
                <c:pt idx="5">
                  <c:v>744200</c:v>
                </c:pt>
                <c:pt idx="6">
                  <c:v>815000</c:v>
                </c:pt>
                <c:pt idx="7">
                  <c:v>858700</c:v>
                </c:pt>
                <c:pt idx="8">
                  <c:v>950400</c:v>
                </c:pt>
                <c:pt idx="9">
                  <c:v>1078900</c:v>
                </c:pt>
                <c:pt idx="10">
                  <c:v>1148700</c:v>
                </c:pt>
                <c:pt idx="11">
                  <c:v>1219000</c:v>
                </c:pt>
                <c:pt idx="12">
                  <c:v>1295200</c:v>
                </c:pt>
                <c:pt idx="13">
                  <c:v>1369200</c:v>
                </c:pt>
                <c:pt idx="14">
                  <c:v>1476600</c:v>
                </c:pt>
                <c:pt idx="15">
                  <c:v>1585600</c:v>
                </c:pt>
                <c:pt idx="16">
                  <c:v>1646300</c:v>
                </c:pt>
                <c:pt idx="17">
                  <c:v>1743600</c:v>
                </c:pt>
                <c:pt idx="18">
                  <c:v>1815200</c:v>
                </c:pt>
                <c:pt idx="19">
                  <c:v>1910400</c:v>
                </c:pt>
                <c:pt idx="20">
                  <c:v>1945400</c:v>
                </c:pt>
                <c:pt idx="21">
                  <c:v>1962800</c:v>
                </c:pt>
                <c:pt idx="22">
                  <c:v>2033100</c:v>
                </c:pt>
                <c:pt idx="23">
                  <c:v>2086500</c:v>
                </c:pt>
                <c:pt idx="24">
                  <c:v>2136600</c:v>
                </c:pt>
                <c:pt idx="25">
                  <c:v>2200400</c:v>
                </c:pt>
                <c:pt idx="26">
                  <c:v>2256600</c:v>
                </c:pt>
                <c:pt idx="27">
                  <c:v>2296400</c:v>
                </c:pt>
                <c:pt idx="28">
                  <c:v>2310300</c:v>
                </c:pt>
                <c:pt idx="29">
                  <c:v>2297700</c:v>
                </c:pt>
                <c:pt idx="30">
                  <c:v>2279100</c:v>
                </c:pt>
                <c:pt idx="31">
                  <c:v>2252500</c:v>
                </c:pt>
                <c:pt idx="32">
                  <c:v>2231300</c:v>
                </c:pt>
                <c:pt idx="33">
                  <c:v>2222500</c:v>
                </c:pt>
                <c:pt idx="34">
                  <c:v>2225100</c:v>
                </c:pt>
                <c:pt idx="35">
                  <c:v>2172800</c:v>
                </c:pt>
                <c:pt idx="36">
                  <c:v>2162400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25A-434D-B504-EACDD2B69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294488"/>
        <c:axId val="211294880"/>
      </c:lineChart>
      <c:catAx>
        <c:axId val="21129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1828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9488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1129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81828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94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Correctional</a:t>
            </a:r>
            <a:r>
              <a:rPr lang="en-US" sz="1600" b="1" baseline="0" dirty="0">
                <a:solidFill>
                  <a:schemeClr val="tx1"/>
                </a:solidFill>
              </a:rPr>
              <a:t> Population (prison, jail, probation, and parole), 1980-2016</a:t>
            </a:r>
            <a:endParaRPr 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223E7A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111111111111112E-2"/>
                  <c:y val="6.018518518518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32D-4A8B-9FA8-437325EA42EC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7.222222222222232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2D-4A8B-9FA8-437325EA42EC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6.1728395061728394E-4"/>
                  <c:y val="6.9444447513159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32D-4A8B-9FA8-437325EA42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'[Total_correctional_population_counts_by_status (1).xlsx]Total_correctional_population_c'!$A$12:$A$48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'[Total_correctional_population_counts_by_status (1).xlsx]Total_correctional_population_c'!$B$12:$B$48</c:f>
              <c:numCache>
                <c:formatCode>#,##0</c:formatCode>
                <c:ptCount val="37"/>
                <c:pt idx="0">
                  <c:v>1842100</c:v>
                </c:pt>
                <c:pt idx="1">
                  <c:v>2002600</c:v>
                </c:pt>
                <c:pt idx="2">
                  <c:v>2191700</c:v>
                </c:pt>
                <c:pt idx="3">
                  <c:v>2401400</c:v>
                </c:pt>
                <c:pt idx="4">
                  <c:v>2662500</c:v>
                </c:pt>
                <c:pt idx="5">
                  <c:v>2891800</c:v>
                </c:pt>
                <c:pt idx="6">
                  <c:v>3236100</c:v>
                </c:pt>
                <c:pt idx="7">
                  <c:v>3462900</c:v>
                </c:pt>
                <c:pt idx="8">
                  <c:v>3714800</c:v>
                </c:pt>
                <c:pt idx="9">
                  <c:v>4056200</c:v>
                </c:pt>
                <c:pt idx="10">
                  <c:v>4350300</c:v>
                </c:pt>
                <c:pt idx="11">
                  <c:v>4540100</c:v>
                </c:pt>
                <c:pt idx="12">
                  <c:v>4735600</c:v>
                </c:pt>
                <c:pt idx="13">
                  <c:v>4884100</c:v>
                </c:pt>
                <c:pt idx="14">
                  <c:v>5131000</c:v>
                </c:pt>
                <c:pt idx="15">
                  <c:v>5382100</c:v>
                </c:pt>
                <c:pt idx="16">
                  <c:v>5531200</c:v>
                </c:pt>
                <c:pt idx="17">
                  <c:v>5701100</c:v>
                </c:pt>
                <c:pt idx="18">
                  <c:v>5888100</c:v>
                </c:pt>
                <c:pt idx="19">
                  <c:v>6349000</c:v>
                </c:pt>
                <c:pt idx="20">
                  <c:v>6467800</c:v>
                </c:pt>
                <c:pt idx="21">
                  <c:v>6584900</c:v>
                </c:pt>
                <c:pt idx="22">
                  <c:v>6730900</c:v>
                </c:pt>
                <c:pt idx="23">
                  <c:v>6886800</c:v>
                </c:pt>
                <c:pt idx="24">
                  <c:v>6997000</c:v>
                </c:pt>
                <c:pt idx="25">
                  <c:v>7055600</c:v>
                </c:pt>
                <c:pt idx="26">
                  <c:v>7199700</c:v>
                </c:pt>
                <c:pt idx="27">
                  <c:v>7339600</c:v>
                </c:pt>
                <c:pt idx="28">
                  <c:v>7312600</c:v>
                </c:pt>
                <c:pt idx="29">
                  <c:v>7239100</c:v>
                </c:pt>
                <c:pt idx="30">
                  <c:v>7089000</c:v>
                </c:pt>
                <c:pt idx="31">
                  <c:v>6994500</c:v>
                </c:pt>
                <c:pt idx="32">
                  <c:v>6949800</c:v>
                </c:pt>
                <c:pt idx="33">
                  <c:v>6899700</c:v>
                </c:pt>
                <c:pt idx="34">
                  <c:v>6856900</c:v>
                </c:pt>
                <c:pt idx="35">
                  <c:v>6740300</c:v>
                </c:pt>
                <c:pt idx="36">
                  <c:v>6613500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32D-4A8B-9FA8-437325EA4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295664"/>
        <c:axId val="211296056"/>
      </c:lineChart>
      <c:catAx>
        <c:axId val="21129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96056"/>
        <c:crosses val="autoZero"/>
        <c:auto val="1"/>
        <c:lblAlgn val="ctr"/>
        <c:lblOffset val="100"/>
        <c:tickLblSkip val="2"/>
        <c:tickMarkSkip val="3"/>
        <c:noMultiLvlLbl val="0"/>
      </c:catAx>
      <c:valAx>
        <c:axId val="21129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ysClr val="window" lastClr="FFFFFF">
                <a:lumMod val="8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9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National</a:t>
            </a:r>
            <a:r>
              <a:rPr lang="en-US" sz="1800" b="1" dirty="0">
                <a:solidFill>
                  <a:schemeClr val="tx1"/>
                </a:solidFill>
              </a:rPr>
              <a:t> Crime Rate by Type, 1960-2016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CrimeStatebyState!$C$10</c:f>
              <c:strCache>
                <c:ptCount val="1"/>
                <c:pt idx="0">
                  <c:v>Violent Crime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CrimeStatebyState!$A$11:$A$67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CrimeStatebyState!$C$11:$C$67</c:f>
              <c:numCache>
                <c:formatCode>General</c:formatCode>
                <c:ptCount val="57"/>
                <c:pt idx="0">
                  <c:v>160.9</c:v>
                </c:pt>
                <c:pt idx="1">
                  <c:v>158.1</c:v>
                </c:pt>
                <c:pt idx="2">
                  <c:v>162.30000000000001</c:v>
                </c:pt>
                <c:pt idx="3">
                  <c:v>168.2</c:v>
                </c:pt>
                <c:pt idx="4">
                  <c:v>190.6</c:v>
                </c:pt>
                <c:pt idx="5">
                  <c:v>200.2</c:v>
                </c:pt>
                <c:pt idx="6">
                  <c:v>220</c:v>
                </c:pt>
                <c:pt idx="7">
                  <c:v>253.2</c:v>
                </c:pt>
                <c:pt idx="8">
                  <c:v>298.39999999999998</c:v>
                </c:pt>
                <c:pt idx="9">
                  <c:v>328.7</c:v>
                </c:pt>
                <c:pt idx="10">
                  <c:v>363.5</c:v>
                </c:pt>
                <c:pt idx="11">
                  <c:v>396</c:v>
                </c:pt>
                <c:pt idx="12">
                  <c:v>401</c:v>
                </c:pt>
                <c:pt idx="13">
                  <c:v>417.4</c:v>
                </c:pt>
                <c:pt idx="14">
                  <c:v>461.1</c:v>
                </c:pt>
                <c:pt idx="15">
                  <c:v>487.8</c:v>
                </c:pt>
                <c:pt idx="16">
                  <c:v>467.8</c:v>
                </c:pt>
                <c:pt idx="17">
                  <c:v>475.9</c:v>
                </c:pt>
                <c:pt idx="18">
                  <c:v>497.8</c:v>
                </c:pt>
                <c:pt idx="19">
                  <c:v>548.9</c:v>
                </c:pt>
                <c:pt idx="20">
                  <c:v>596.6</c:v>
                </c:pt>
                <c:pt idx="21">
                  <c:v>593.5</c:v>
                </c:pt>
                <c:pt idx="22">
                  <c:v>570.79999999999995</c:v>
                </c:pt>
                <c:pt idx="23">
                  <c:v>538.1</c:v>
                </c:pt>
                <c:pt idx="24">
                  <c:v>539.9</c:v>
                </c:pt>
                <c:pt idx="25">
                  <c:v>558.1</c:v>
                </c:pt>
                <c:pt idx="26">
                  <c:v>620.1</c:v>
                </c:pt>
                <c:pt idx="27">
                  <c:v>612.5</c:v>
                </c:pt>
                <c:pt idx="28">
                  <c:v>640.6</c:v>
                </c:pt>
                <c:pt idx="29">
                  <c:v>666.9</c:v>
                </c:pt>
                <c:pt idx="30">
                  <c:v>729.6</c:v>
                </c:pt>
                <c:pt idx="31">
                  <c:v>758.2</c:v>
                </c:pt>
                <c:pt idx="32">
                  <c:v>757.7</c:v>
                </c:pt>
                <c:pt idx="33">
                  <c:v>747.1</c:v>
                </c:pt>
                <c:pt idx="34">
                  <c:v>713.6</c:v>
                </c:pt>
                <c:pt idx="35">
                  <c:v>684.5</c:v>
                </c:pt>
                <c:pt idx="36">
                  <c:v>636.6</c:v>
                </c:pt>
                <c:pt idx="37">
                  <c:v>611</c:v>
                </c:pt>
                <c:pt idx="38">
                  <c:v>567.6</c:v>
                </c:pt>
                <c:pt idx="39">
                  <c:v>523</c:v>
                </c:pt>
                <c:pt idx="40">
                  <c:v>506.5</c:v>
                </c:pt>
                <c:pt idx="41">
                  <c:v>504.5</c:v>
                </c:pt>
                <c:pt idx="42">
                  <c:v>494.4</c:v>
                </c:pt>
                <c:pt idx="43">
                  <c:v>475.8</c:v>
                </c:pt>
                <c:pt idx="44">
                  <c:v>463.2</c:v>
                </c:pt>
                <c:pt idx="45">
                  <c:v>469</c:v>
                </c:pt>
                <c:pt idx="46">
                  <c:v>479.3</c:v>
                </c:pt>
                <c:pt idx="47">
                  <c:v>471.8</c:v>
                </c:pt>
                <c:pt idx="48">
                  <c:v>458.6</c:v>
                </c:pt>
                <c:pt idx="49">
                  <c:v>431.9</c:v>
                </c:pt>
                <c:pt idx="50">
                  <c:v>404.5</c:v>
                </c:pt>
                <c:pt idx="51">
                  <c:v>387.1</c:v>
                </c:pt>
                <c:pt idx="52">
                  <c:v>387.8</c:v>
                </c:pt>
                <c:pt idx="53">
                  <c:v>379.1</c:v>
                </c:pt>
                <c:pt idx="54">
                  <c:v>375.7</c:v>
                </c:pt>
                <c:pt idx="55">
                  <c:v>383.2</c:v>
                </c:pt>
                <c:pt idx="56">
                  <c:v>397.1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80-4206-9408-ECED6925C482}"/>
            </c:ext>
          </c:extLst>
        </c:ser>
        <c:ser>
          <c:idx val="2"/>
          <c:order val="1"/>
          <c:tx>
            <c:strRef>
              <c:f>CrimeStatebyState!$I$10</c:f>
              <c:strCache>
                <c:ptCount val="1"/>
                <c:pt idx="0">
                  <c:v>Property crime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CrimeStatebyState!$A$11:$A$67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CrimeStatebyState!$I$11:$I$67</c:f>
              <c:numCache>
                <c:formatCode>General</c:formatCode>
                <c:ptCount val="57"/>
                <c:pt idx="0">
                  <c:v>1726.3</c:v>
                </c:pt>
                <c:pt idx="1">
                  <c:v>1747.9</c:v>
                </c:pt>
                <c:pt idx="2">
                  <c:v>1857.5</c:v>
                </c:pt>
                <c:pt idx="3">
                  <c:v>2012.1</c:v>
                </c:pt>
                <c:pt idx="4">
                  <c:v>2197.5</c:v>
                </c:pt>
                <c:pt idx="5">
                  <c:v>2248.8000000000002</c:v>
                </c:pt>
                <c:pt idx="6">
                  <c:v>2450.9</c:v>
                </c:pt>
                <c:pt idx="7">
                  <c:v>2736.5</c:v>
                </c:pt>
                <c:pt idx="8">
                  <c:v>3071.8</c:v>
                </c:pt>
                <c:pt idx="9">
                  <c:v>3351.3</c:v>
                </c:pt>
                <c:pt idx="10">
                  <c:v>3621</c:v>
                </c:pt>
                <c:pt idx="11">
                  <c:v>3768.8</c:v>
                </c:pt>
                <c:pt idx="12">
                  <c:v>3560.4</c:v>
                </c:pt>
                <c:pt idx="13">
                  <c:v>3737</c:v>
                </c:pt>
                <c:pt idx="14">
                  <c:v>4389.3</c:v>
                </c:pt>
                <c:pt idx="15">
                  <c:v>4810.7</c:v>
                </c:pt>
                <c:pt idx="16">
                  <c:v>4819.5</c:v>
                </c:pt>
                <c:pt idx="17">
                  <c:v>4601.7</c:v>
                </c:pt>
                <c:pt idx="18">
                  <c:v>4642.5</c:v>
                </c:pt>
                <c:pt idx="19">
                  <c:v>5016.6000000000004</c:v>
                </c:pt>
                <c:pt idx="20">
                  <c:v>5353.3</c:v>
                </c:pt>
                <c:pt idx="21">
                  <c:v>5256.5</c:v>
                </c:pt>
                <c:pt idx="22">
                  <c:v>5029.7</c:v>
                </c:pt>
                <c:pt idx="23">
                  <c:v>4641.1000000000004</c:v>
                </c:pt>
                <c:pt idx="24">
                  <c:v>4498.5</c:v>
                </c:pt>
                <c:pt idx="25">
                  <c:v>4666.3999999999996</c:v>
                </c:pt>
                <c:pt idx="26">
                  <c:v>4881.8</c:v>
                </c:pt>
                <c:pt idx="27">
                  <c:v>4963</c:v>
                </c:pt>
                <c:pt idx="28">
                  <c:v>5054</c:v>
                </c:pt>
                <c:pt idx="29">
                  <c:v>5107.1000000000004</c:v>
                </c:pt>
                <c:pt idx="30">
                  <c:v>5073.1000000000004</c:v>
                </c:pt>
                <c:pt idx="31">
                  <c:v>5140.2</c:v>
                </c:pt>
                <c:pt idx="32">
                  <c:v>4903.7</c:v>
                </c:pt>
                <c:pt idx="33">
                  <c:v>4740</c:v>
                </c:pt>
                <c:pt idx="34">
                  <c:v>4660.2</c:v>
                </c:pt>
                <c:pt idx="35">
                  <c:v>4590.5</c:v>
                </c:pt>
                <c:pt idx="36">
                  <c:v>4451</c:v>
                </c:pt>
                <c:pt idx="37">
                  <c:v>4316.3</c:v>
                </c:pt>
                <c:pt idx="38">
                  <c:v>4052.5</c:v>
                </c:pt>
                <c:pt idx="39">
                  <c:v>3743.6</c:v>
                </c:pt>
                <c:pt idx="40">
                  <c:v>3618.3</c:v>
                </c:pt>
                <c:pt idx="41">
                  <c:v>3658.1</c:v>
                </c:pt>
                <c:pt idx="42">
                  <c:v>3630.6</c:v>
                </c:pt>
                <c:pt idx="43">
                  <c:v>3591.2</c:v>
                </c:pt>
                <c:pt idx="44">
                  <c:v>3514.1</c:v>
                </c:pt>
                <c:pt idx="45">
                  <c:v>3431.5</c:v>
                </c:pt>
                <c:pt idx="46">
                  <c:v>3346.6</c:v>
                </c:pt>
                <c:pt idx="47">
                  <c:v>3276.4</c:v>
                </c:pt>
                <c:pt idx="48">
                  <c:v>3214.6</c:v>
                </c:pt>
                <c:pt idx="49">
                  <c:v>3041.3</c:v>
                </c:pt>
                <c:pt idx="50">
                  <c:v>2945.9</c:v>
                </c:pt>
                <c:pt idx="51">
                  <c:v>2905.4</c:v>
                </c:pt>
                <c:pt idx="52">
                  <c:v>2868</c:v>
                </c:pt>
                <c:pt idx="53">
                  <c:v>2733.3</c:v>
                </c:pt>
                <c:pt idx="54">
                  <c:v>2596.1</c:v>
                </c:pt>
                <c:pt idx="55">
                  <c:v>2487</c:v>
                </c:pt>
                <c:pt idx="56">
                  <c:v>2450.6999999999998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80-4206-9408-ECED6925C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296840"/>
        <c:axId val="211297232"/>
      </c:lineChart>
      <c:catAx>
        <c:axId val="21129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97232"/>
        <c:crosses val="autoZero"/>
        <c:auto val="1"/>
        <c:lblAlgn val="ctr"/>
        <c:lblOffset val="100"/>
        <c:tickLblSkip val="2"/>
        <c:noMultiLvlLbl val="0"/>
      </c:catAx>
      <c:valAx>
        <c:axId val="21129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" lastClr="FFFFFF">
                <a:lumMod val="8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9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0FF30-D724-4015-A6BB-16330313C8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055A36-3ADB-4D84-96CD-AD025DC976A6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Rehabilitation doesn’t work </a:t>
          </a:r>
          <a:endParaRPr lang="en-US" dirty="0"/>
        </a:p>
      </dgm:t>
    </dgm:pt>
    <dgm:pt modelId="{70864A5D-2D3F-4AE0-9842-27655DA2E64D}" type="parTrans" cxnId="{42A492CD-6468-43BB-BDBE-D569EB530390}">
      <dgm:prSet/>
      <dgm:spPr/>
      <dgm:t>
        <a:bodyPr/>
        <a:lstStyle/>
        <a:p>
          <a:endParaRPr lang="en-US"/>
        </a:p>
      </dgm:t>
    </dgm:pt>
    <dgm:pt modelId="{07D4F292-2EFB-4F61-8EE6-70E0FB1067A2}" type="sibTrans" cxnId="{42A492CD-6468-43BB-BDBE-D569EB530390}">
      <dgm:prSet/>
      <dgm:spPr/>
      <dgm:t>
        <a:bodyPr/>
        <a:lstStyle/>
        <a:p>
          <a:endParaRPr lang="en-US"/>
        </a:p>
      </dgm:t>
    </dgm:pt>
    <dgm:pt modelId="{C0A80D42-A128-439D-8C7C-94F188BBEFB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High rates of recidivism are inevitable</a:t>
          </a:r>
          <a:endParaRPr lang="en-US" dirty="0" smtClean="0"/>
        </a:p>
      </dgm:t>
    </dgm:pt>
    <dgm:pt modelId="{36C97398-94B8-4670-98CD-6FC38410557F}" type="parTrans" cxnId="{42334988-ECAA-4687-BD3E-3F3C04695DBA}">
      <dgm:prSet/>
      <dgm:spPr/>
      <dgm:t>
        <a:bodyPr/>
        <a:lstStyle/>
        <a:p>
          <a:endParaRPr lang="en-US"/>
        </a:p>
      </dgm:t>
    </dgm:pt>
    <dgm:pt modelId="{B381729A-FF11-45A9-A8D7-8C4789A4FE85}" type="sibTrans" cxnId="{42334988-ECAA-4687-BD3E-3F3C04695DBA}">
      <dgm:prSet/>
      <dgm:spPr/>
      <dgm:t>
        <a:bodyPr/>
        <a:lstStyle/>
        <a:p>
          <a:endParaRPr lang="en-US"/>
        </a:p>
      </dgm:t>
    </dgm:pt>
    <dgm:pt modelId="{6ED6C34F-5F4A-4B1A-BBA1-39106373F42F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Prison is the only effective deterrent to crime</a:t>
          </a:r>
          <a:endParaRPr lang="en-US" dirty="0"/>
        </a:p>
      </dgm:t>
    </dgm:pt>
    <dgm:pt modelId="{EDC2A1E4-A85A-48EC-BD72-F19CBA2DBFA5}" type="parTrans" cxnId="{796A6D1D-0DBF-4E09-8882-42DB49821039}">
      <dgm:prSet/>
      <dgm:spPr/>
      <dgm:t>
        <a:bodyPr/>
        <a:lstStyle/>
        <a:p>
          <a:endParaRPr lang="en-US"/>
        </a:p>
      </dgm:t>
    </dgm:pt>
    <dgm:pt modelId="{1A6A7648-26A8-41E6-A794-F202E614BBCF}" type="sibTrans" cxnId="{796A6D1D-0DBF-4E09-8882-42DB49821039}">
      <dgm:prSet/>
      <dgm:spPr/>
      <dgm:t>
        <a:bodyPr/>
        <a:lstStyle/>
        <a:p>
          <a:endParaRPr lang="en-US"/>
        </a:p>
      </dgm:t>
    </dgm:pt>
    <dgm:pt modelId="{3E562068-A4E0-408C-A36E-6851895B6985}" type="pres">
      <dgm:prSet presAssocID="{CAE0FF30-D724-4015-A6BB-16330313C8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BD0AB5-F88F-4F27-80B3-B559D3D9F330}" type="pres">
      <dgm:prSet presAssocID="{A6055A36-3ADB-4D84-96CD-AD025DC976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F86EB-2666-4783-9256-89E0ED035F51}" type="pres">
      <dgm:prSet presAssocID="{07D4F292-2EFB-4F61-8EE6-70E0FB1067A2}" presName="sibTrans" presStyleCnt="0"/>
      <dgm:spPr/>
    </dgm:pt>
    <dgm:pt modelId="{827818B3-1E17-4F9B-BD60-A8933FE936D5}" type="pres">
      <dgm:prSet presAssocID="{C0A80D42-A128-439D-8C7C-94F188BBEF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33E19-4BAB-45AD-B635-0F093518A0EE}" type="pres">
      <dgm:prSet presAssocID="{B381729A-FF11-45A9-A8D7-8C4789A4FE85}" presName="sibTrans" presStyleCnt="0"/>
      <dgm:spPr/>
    </dgm:pt>
    <dgm:pt modelId="{773685CD-DAFF-4B73-91A0-052F620A1F10}" type="pres">
      <dgm:prSet presAssocID="{6ED6C34F-5F4A-4B1A-BBA1-39106373F4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6A6D1D-0DBF-4E09-8882-42DB49821039}" srcId="{CAE0FF30-D724-4015-A6BB-16330313C849}" destId="{6ED6C34F-5F4A-4B1A-BBA1-39106373F42F}" srcOrd="2" destOrd="0" parTransId="{EDC2A1E4-A85A-48EC-BD72-F19CBA2DBFA5}" sibTransId="{1A6A7648-26A8-41E6-A794-F202E614BBCF}"/>
    <dgm:cxn modelId="{53BBBB58-6DEC-41DE-B911-E9E90D4D79D6}" type="presOf" srcId="{CAE0FF30-D724-4015-A6BB-16330313C849}" destId="{3E562068-A4E0-408C-A36E-6851895B6985}" srcOrd="0" destOrd="0" presId="urn:microsoft.com/office/officeart/2005/8/layout/default"/>
    <dgm:cxn modelId="{B7A876AA-899B-4DC0-AAA3-90A8550710AD}" type="presOf" srcId="{6ED6C34F-5F4A-4B1A-BBA1-39106373F42F}" destId="{773685CD-DAFF-4B73-91A0-052F620A1F10}" srcOrd="0" destOrd="0" presId="urn:microsoft.com/office/officeart/2005/8/layout/default"/>
    <dgm:cxn modelId="{42334988-ECAA-4687-BD3E-3F3C04695DBA}" srcId="{CAE0FF30-D724-4015-A6BB-16330313C849}" destId="{C0A80D42-A128-439D-8C7C-94F188BBEFBB}" srcOrd="1" destOrd="0" parTransId="{36C97398-94B8-4670-98CD-6FC38410557F}" sibTransId="{B381729A-FF11-45A9-A8D7-8C4789A4FE85}"/>
    <dgm:cxn modelId="{7203FDAE-ADBA-4DFF-86BB-6F80B3F16EFF}" type="presOf" srcId="{A6055A36-3ADB-4D84-96CD-AD025DC976A6}" destId="{70BD0AB5-F88F-4F27-80B3-B559D3D9F330}" srcOrd="0" destOrd="0" presId="urn:microsoft.com/office/officeart/2005/8/layout/default"/>
    <dgm:cxn modelId="{EEB0C3F3-1F7E-4C22-AB72-9088E33CF6EC}" type="presOf" srcId="{C0A80D42-A128-439D-8C7C-94F188BBEFBB}" destId="{827818B3-1E17-4F9B-BD60-A8933FE936D5}" srcOrd="0" destOrd="0" presId="urn:microsoft.com/office/officeart/2005/8/layout/default"/>
    <dgm:cxn modelId="{42A492CD-6468-43BB-BDBE-D569EB530390}" srcId="{CAE0FF30-D724-4015-A6BB-16330313C849}" destId="{A6055A36-3ADB-4D84-96CD-AD025DC976A6}" srcOrd="0" destOrd="0" parTransId="{70864A5D-2D3F-4AE0-9842-27655DA2E64D}" sibTransId="{07D4F292-2EFB-4F61-8EE6-70E0FB1067A2}"/>
    <dgm:cxn modelId="{AFBE62F8-99CC-4645-B4DA-0108FE2EC5EA}" type="presParOf" srcId="{3E562068-A4E0-408C-A36E-6851895B6985}" destId="{70BD0AB5-F88F-4F27-80B3-B559D3D9F330}" srcOrd="0" destOrd="0" presId="urn:microsoft.com/office/officeart/2005/8/layout/default"/>
    <dgm:cxn modelId="{333082C8-A5E0-40BF-B0ED-4E4B09F02222}" type="presParOf" srcId="{3E562068-A4E0-408C-A36E-6851895B6985}" destId="{959F86EB-2666-4783-9256-89E0ED035F51}" srcOrd="1" destOrd="0" presId="urn:microsoft.com/office/officeart/2005/8/layout/default"/>
    <dgm:cxn modelId="{54DDEB01-A336-41A5-8385-AEEA7FAC86A2}" type="presParOf" srcId="{3E562068-A4E0-408C-A36E-6851895B6985}" destId="{827818B3-1E17-4F9B-BD60-A8933FE936D5}" srcOrd="2" destOrd="0" presId="urn:microsoft.com/office/officeart/2005/8/layout/default"/>
    <dgm:cxn modelId="{773E28BF-F145-413B-B333-FB9C4AA7FA35}" type="presParOf" srcId="{3E562068-A4E0-408C-A36E-6851895B6985}" destId="{59333E19-4BAB-45AD-B635-0F093518A0EE}" srcOrd="3" destOrd="0" presId="urn:microsoft.com/office/officeart/2005/8/layout/default"/>
    <dgm:cxn modelId="{89636B91-DFC7-4C57-BB1B-FD28C77F7B47}" type="presParOf" srcId="{3E562068-A4E0-408C-A36E-6851895B6985}" destId="{773685CD-DAFF-4B73-91A0-052F620A1F1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457712-BE2A-435C-81B6-6B8214ED8FD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394D2-586A-45BE-BF99-504DEA135B75}">
      <dgm:prSet phldrT="[Text]"/>
      <dgm:spPr/>
      <dgm:t>
        <a:bodyPr/>
        <a:lstStyle/>
        <a:p>
          <a:r>
            <a:rPr lang="en-US" dirty="0" smtClean="0"/>
            <a:t>Improve Public Safety</a:t>
          </a:r>
          <a:endParaRPr lang="en-US" dirty="0"/>
        </a:p>
      </dgm:t>
    </dgm:pt>
    <dgm:pt modelId="{FABF2870-AC8A-4A2E-9658-69C2CCA8FFD2}" type="parTrans" cxnId="{6E73B78B-CFDE-48E5-B88C-8828E47242BE}">
      <dgm:prSet/>
      <dgm:spPr/>
      <dgm:t>
        <a:bodyPr/>
        <a:lstStyle/>
        <a:p>
          <a:endParaRPr lang="en-US"/>
        </a:p>
      </dgm:t>
    </dgm:pt>
    <dgm:pt modelId="{D6B28A56-0625-495B-8161-B725734347AA}" type="sibTrans" cxnId="{6E73B78B-CFDE-48E5-B88C-8828E47242BE}">
      <dgm:prSet/>
      <dgm:spPr/>
      <dgm:t>
        <a:bodyPr/>
        <a:lstStyle/>
        <a:p>
          <a:endParaRPr lang="en-US"/>
        </a:p>
      </dgm:t>
    </dgm:pt>
    <dgm:pt modelId="{FACA1610-83BF-4BFD-8D90-A382155B8DFF}">
      <dgm:prSet phldrT="[Text]"/>
      <dgm:spPr/>
      <dgm:t>
        <a:bodyPr/>
        <a:lstStyle/>
        <a:p>
          <a:r>
            <a:rPr lang="en-US" dirty="0" smtClean="0"/>
            <a:t>Contain the Prison Population</a:t>
          </a:r>
          <a:endParaRPr lang="en-US" dirty="0"/>
        </a:p>
      </dgm:t>
    </dgm:pt>
    <dgm:pt modelId="{6CC3DE2C-6187-4FEE-A40D-F7BD1F67441B}" type="parTrans" cxnId="{32BC97C2-DB2A-4D6F-8BE8-76A8D28D6FFA}">
      <dgm:prSet/>
      <dgm:spPr/>
      <dgm:t>
        <a:bodyPr/>
        <a:lstStyle/>
        <a:p>
          <a:endParaRPr lang="en-US"/>
        </a:p>
      </dgm:t>
    </dgm:pt>
    <dgm:pt modelId="{6D08E766-0C0B-42BA-8ADD-CCCE4D9F88A0}" type="sibTrans" cxnId="{32BC97C2-DB2A-4D6F-8BE8-76A8D28D6FFA}">
      <dgm:prSet/>
      <dgm:spPr/>
      <dgm:t>
        <a:bodyPr/>
        <a:lstStyle/>
        <a:p>
          <a:endParaRPr lang="en-US"/>
        </a:p>
      </dgm:t>
    </dgm:pt>
    <dgm:pt modelId="{8DBCFB5F-310C-493E-A1AB-B6C33A3A92A8}">
      <dgm:prSet phldrT="[Text]"/>
      <dgm:spPr/>
      <dgm:t>
        <a:bodyPr/>
        <a:lstStyle/>
        <a:p>
          <a:r>
            <a:rPr lang="en-US" dirty="0" smtClean="0"/>
            <a:t>Free Up Financial Resources</a:t>
          </a:r>
          <a:endParaRPr lang="en-US" dirty="0"/>
        </a:p>
      </dgm:t>
    </dgm:pt>
    <dgm:pt modelId="{4683F26F-750F-4D39-8297-A1A1A0BA016E}" type="parTrans" cxnId="{CEE60E68-F20A-4A81-A15C-F5C842787ED7}">
      <dgm:prSet/>
      <dgm:spPr/>
      <dgm:t>
        <a:bodyPr/>
        <a:lstStyle/>
        <a:p>
          <a:endParaRPr lang="en-US"/>
        </a:p>
      </dgm:t>
    </dgm:pt>
    <dgm:pt modelId="{7DF359DE-5F74-4E3D-AE25-D12345074D62}" type="sibTrans" cxnId="{CEE60E68-F20A-4A81-A15C-F5C842787ED7}">
      <dgm:prSet/>
      <dgm:spPr/>
      <dgm:t>
        <a:bodyPr/>
        <a:lstStyle/>
        <a:p>
          <a:endParaRPr lang="en-US"/>
        </a:p>
      </dgm:t>
    </dgm:pt>
    <dgm:pt modelId="{BE5C9B4E-DD81-48D6-AAFB-1FFE4D19AFFD}" type="pres">
      <dgm:prSet presAssocID="{68457712-BE2A-435C-81B6-6B8214ED8F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23430-AB23-4940-99FB-18B756BB4488}" type="pres">
      <dgm:prSet presAssocID="{4F2394D2-586A-45BE-BF99-504DEA135B7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FC751-7609-4A3B-98A2-BCDBEC8746DE}" type="pres">
      <dgm:prSet presAssocID="{4F2394D2-586A-45BE-BF99-504DEA135B75}" presName="spNode" presStyleCnt="0"/>
      <dgm:spPr/>
    </dgm:pt>
    <dgm:pt modelId="{F1941D54-5753-4576-A0B4-DD5B7038CF5F}" type="pres">
      <dgm:prSet presAssocID="{D6B28A56-0625-495B-8161-B725734347AA}" presName="sibTrans" presStyleLbl="sibTrans1D1" presStyleIdx="0" presStyleCnt="3"/>
      <dgm:spPr/>
      <dgm:t>
        <a:bodyPr/>
        <a:lstStyle/>
        <a:p>
          <a:endParaRPr lang="en-US"/>
        </a:p>
      </dgm:t>
    </dgm:pt>
    <dgm:pt modelId="{B16574FC-3CFE-42BB-A845-17B6AC8629A6}" type="pres">
      <dgm:prSet presAssocID="{FACA1610-83BF-4BFD-8D90-A382155B8D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C3F36-4A85-46B4-8A4C-828D475DF8B8}" type="pres">
      <dgm:prSet presAssocID="{FACA1610-83BF-4BFD-8D90-A382155B8DFF}" presName="spNode" presStyleCnt="0"/>
      <dgm:spPr/>
    </dgm:pt>
    <dgm:pt modelId="{A6B0D7A1-BBD9-4C23-90E3-91731A840357}" type="pres">
      <dgm:prSet presAssocID="{6D08E766-0C0B-42BA-8ADD-CCCE4D9F88A0}" presName="sibTrans" presStyleLbl="sibTrans1D1" presStyleIdx="1" presStyleCnt="3"/>
      <dgm:spPr/>
      <dgm:t>
        <a:bodyPr/>
        <a:lstStyle/>
        <a:p>
          <a:endParaRPr lang="en-US"/>
        </a:p>
      </dgm:t>
    </dgm:pt>
    <dgm:pt modelId="{04D70AB0-DA22-47BF-BAAB-724FB54519B1}" type="pres">
      <dgm:prSet presAssocID="{8DBCFB5F-310C-493E-A1AB-B6C33A3A92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628F7-F13C-44B5-B48B-310918F2E24C}" type="pres">
      <dgm:prSet presAssocID="{8DBCFB5F-310C-493E-A1AB-B6C33A3A92A8}" presName="spNode" presStyleCnt="0"/>
      <dgm:spPr/>
    </dgm:pt>
    <dgm:pt modelId="{FCF89B9B-EF51-41CE-B724-60C2FFD521B4}" type="pres">
      <dgm:prSet presAssocID="{7DF359DE-5F74-4E3D-AE25-D12345074D62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F7480167-5921-4297-87EB-109928B501A8}" type="presOf" srcId="{8DBCFB5F-310C-493E-A1AB-B6C33A3A92A8}" destId="{04D70AB0-DA22-47BF-BAAB-724FB54519B1}" srcOrd="0" destOrd="0" presId="urn:microsoft.com/office/officeart/2005/8/layout/cycle5"/>
    <dgm:cxn modelId="{F8AD922D-360F-4D66-9F65-BCFCC4D08EEF}" type="presOf" srcId="{4F2394D2-586A-45BE-BF99-504DEA135B75}" destId="{62F23430-AB23-4940-99FB-18B756BB4488}" srcOrd="0" destOrd="0" presId="urn:microsoft.com/office/officeart/2005/8/layout/cycle5"/>
    <dgm:cxn modelId="{15F5DCC8-BFB1-42FD-B18D-6E0E0B056519}" type="presOf" srcId="{FACA1610-83BF-4BFD-8D90-A382155B8DFF}" destId="{B16574FC-3CFE-42BB-A845-17B6AC8629A6}" srcOrd="0" destOrd="0" presId="urn:microsoft.com/office/officeart/2005/8/layout/cycle5"/>
    <dgm:cxn modelId="{05F38701-743F-4BEB-A504-C9F3499808D3}" type="presOf" srcId="{7DF359DE-5F74-4E3D-AE25-D12345074D62}" destId="{FCF89B9B-EF51-41CE-B724-60C2FFD521B4}" srcOrd="0" destOrd="0" presId="urn:microsoft.com/office/officeart/2005/8/layout/cycle5"/>
    <dgm:cxn modelId="{E728A7C1-1052-4E3A-8EBC-4E95930D4420}" type="presOf" srcId="{68457712-BE2A-435C-81B6-6B8214ED8FD3}" destId="{BE5C9B4E-DD81-48D6-AAFB-1FFE4D19AFFD}" srcOrd="0" destOrd="0" presId="urn:microsoft.com/office/officeart/2005/8/layout/cycle5"/>
    <dgm:cxn modelId="{32BC97C2-DB2A-4D6F-8BE8-76A8D28D6FFA}" srcId="{68457712-BE2A-435C-81B6-6B8214ED8FD3}" destId="{FACA1610-83BF-4BFD-8D90-A382155B8DFF}" srcOrd="1" destOrd="0" parTransId="{6CC3DE2C-6187-4FEE-A40D-F7BD1F67441B}" sibTransId="{6D08E766-0C0B-42BA-8ADD-CCCE4D9F88A0}"/>
    <dgm:cxn modelId="{CEE60E68-F20A-4A81-A15C-F5C842787ED7}" srcId="{68457712-BE2A-435C-81B6-6B8214ED8FD3}" destId="{8DBCFB5F-310C-493E-A1AB-B6C33A3A92A8}" srcOrd="2" destOrd="0" parTransId="{4683F26F-750F-4D39-8297-A1A1A0BA016E}" sibTransId="{7DF359DE-5F74-4E3D-AE25-D12345074D62}"/>
    <dgm:cxn modelId="{9583FA2D-1E1C-4558-8604-4D476BF58D23}" type="presOf" srcId="{D6B28A56-0625-495B-8161-B725734347AA}" destId="{F1941D54-5753-4576-A0B4-DD5B7038CF5F}" srcOrd="0" destOrd="0" presId="urn:microsoft.com/office/officeart/2005/8/layout/cycle5"/>
    <dgm:cxn modelId="{B8606801-1D7F-49F5-814A-96C0ADE1C0E3}" type="presOf" srcId="{6D08E766-0C0B-42BA-8ADD-CCCE4D9F88A0}" destId="{A6B0D7A1-BBD9-4C23-90E3-91731A840357}" srcOrd="0" destOrd="0" presId="urn:microsoft.com/office/officeart/2005/8/layout/cycle5"/>
    <dgm:cxn modelId="{6E73B78B-CFDE-48E5-B88C-8828E47242BE}" srcId="{68457712-BE2A-435C-81B6-6B8214ED8FD3}" destId="{4F2394D2-586A-45BE-BF99-504DEA135B75}" srcOrd="0" destOrd="0" parTransId="{FABF2870-AC8A-4A2E-9658-69C2CCA8FFD2}" sibTransId="{D6B28A56-0625-495B-8161-B725734347AA}"/>
    <dgm:cxn modelId="{F2AEA5DB-CB0D-432A-A3CC-88A0D26C6962}" type="presParOf" srcId="{BE5C9B4E-DD81-48D6-AAFB-1FFE4D19AFFD}" destId="{62F23430-AB23-4940-99FB-18B756BB4488}" srcOrd="0" destOrd="0" presId="urn:microsoft.com/office/officeart/2005/8/layout/cycle5"/>
    <dgm:cxn modelId="{057F46BF-10A3-4184-BF54-026AA752F62B}" type="presParOf" srcId="{BE5C9B4E-DD81-48D6-AAFB-1FFE4D19AFFD}" destId="{E79FC751-7609-4A3B-98A2-BCDBEC8746DE}" srcOrd="1" destOrd="0" presId="urn:microsoft.com/office/officeart/2005/8/layout/cycle5"/>
    <dgm:cxn modelId="{9F3A2F60-A177-415D-874C-41BB3D9EC82E}" type="presParOf" srcId="{BE5C9B4E-DD81-48D6-AAFB-1FFE4D19AFFD}" destId="{F1941D54-5753-4576-A0B4-DD5B7038CF5F}" srcOrd="2" destOrd="0" presId="urn:microsoft.com/office/officeart/2005/8/layout/cycle5"/>
    <dgm:cxn modelId="{831AA36E-85A4-435E-BB3F-F4C75B11186E}" type="presParOf" srcId="{BE5C9B4E-DD81-48D6-AAFB-1FFE4D19AFFD}" destId="{B16574FC-3CFE-42BB-A845-17B6AC8629A6}" srcOrd="3" destOrd="0" presId="urn:microsoft.com/office/officeart/2005/8/layout/cycle5"/>
    <dgm:cxn modelId="{9A38117A-15EF-43C9-AB94-90DA4BC20A27}" type="presParOf" srcId="{BE5C9B4E-DD81-48D6-AAFB-1FFE4D19AFFD}" destId="{18BC3F36-4A85-46B4-8A4C-828D475DF8B8}" srcOrd="4" destOrd="0" presId="urn:microsoft.com/office/officeart/2005/8/layout/cycle5"/>
    <dgm:cxn modelId="{0CDA9EDB-7B56-427A-B8AE-787445B9C86A}" type="presParOf" srcId="{BE5C9B4E-DD81-48D6-AAFB-1FFE4D19AFFD}" destId="{A6B0D7A1-BBD9-4C23-90E3-91731A840357}" srcOrd="5" destOrd="0" presId="urn:microsoft.com/office/officeart/2005/8/layout/cycle5"/>
    <dgm:cxn modelId="{6E8F578B-8025-4B68-8D72-523AEFEEE562}" type="presParOf" srcId="{BE5C9B4E-DD81-48D6-AAFB-1FFE4D19AFFD}" destId="{04D70AB0-DA22-47BF-BAAB-724FB54519B1}" srcOrd="6" destOrd="0" presId="urn:microsoft.com/office/officeart/2005/8/layout/cycle5"/>
    <dgm:cxn modelId="{5E9D12EC-021C-4FDD-9140-85CD5AD38E20}" type="presParOf" srcId="{BE5C9B4E-DD81-48D6-AAFB-1FFE4D19AFFD}" destId="{9DD628F7-F13C-44B5-B48B-310918F2E24C}" srcOrd="7" destOrd="0" presId="urn:microsoft.com/office/officeart/2005/8/layout/cycle5"/>
    <dgm:cxn modelId="{E18F7B08-BEF7-4CF9-9A74-1720C3A17800}" type="presParOf" srcId="{BE5C9B4E-DD81-48D6-AAFB-1FFE4D19AFFD}" destId="{FCF89B9B-EF51-41CE-B724-60C2FFD521B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8F7002-0483-491C-B583-33566B811F0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F6FFE2-D7A9-4E2B-95A9-B1493D69BF8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1" dirty="0" smtClean="0"/>
            <a:t>Sentencing</a:t>
          </a:r>
          <a:endParaRPr lang="en-US" sz="3200" b="1" dirty="0"/>
        </a:p>
      </dgm:t>
    </dgm:pt>
    <dgm:pt modelId="{D9752205-53C9-4E4D-85E2-B1E2663CCCD2}" type="parTrans" cxnId="{1C257D1A-A160-4FE2-A07C-2E9142CD5352}">
      <dgm:prSet/>
      <dgm:spPr/>
      <dgm:t>
        <a:bodyPr/>
        <a:lstStyle/>
        <a:p>
          <a:pPr algn="ctr"/>
          <a:endParaRPr lang="en-US" sz="3200"/>
        </a:p>
      </dgm:t>
    </dgm:pt>
    <dgm:pt modelId="{68A99724-2597-4338-9D0C-783000C223D3}" type="sibTrans" cxnId="{1C257D1A-A160-4FE2-A07C-2E9142CD5352}">
      <dgm:prSet/>
      <dgm:spPr/>
      <dgm:t>
        <a:bodyPr/>
        <a:lstStyle/>
        <a:p>
          <a:pPr algn="ctr"/>
          <a:endParaRPr lang="en-US" sz="3200"/>
        </a:p>
      </dgm:t>
    </dgm:pt>
    <dgm:pt modelId="{6C8E0A33-FFED-414A-8671-F5CA09BC95E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1" dirty="0" smtClean="0"/>
            <a:t>Release</a:t>
          </a:r>
          <a:endParaRPr lang="en-US" sz="3200" b="1" dirty="0"/>
        </a:p>
      </dgm:t>
    </dgm:pt>
    <dgm:pt modelId="{F49D0F3D-50EE-40BB-8739-27FC1255D44F}" type="parTrans" cxnId="{0524A5C8-AABF-4864-9150-05B299A94770}">
      <dgm:prSet/>
      <dgm:spPr/>
      <dgm:t>
        <a:bodyPr/>
        <a:lstStyle/>
        <a:p>
          <a:pPr algn="ctr"/>
          <a:endParaRPr lang="en-US" sz="3200"/>
        </a:p>
      </dgm:t>
    </dgm:pt>
    <dgm:pt modelId="{92CD3625-EA5F-4125-BA8A-6AEE8F18C67A}" type="sibTrans" cxnId="{0524A5C8-AABF-4864-9150-05B299A94770}">
      <dgm:prSet/>
      <dgm:spPr/>
      <dgm:t>
        <a:bodyPr/>
        <a:lstStyle/>
        <a:p>
          <a:pPr algn="ctr"/>
          <a:endParaRPr lang="en-US" sz="3200"/>
        </a:p>
      </dgm:t>
    </dgm:pt>
    <dgm:pt modelId="{6A75E2FA-9D49-4B68-8C23-6127D648072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1" dirty="0" smtClean="0"/>
            <a:t>Community Corrections</a:t>
          </a:r>
          <a:endParaRPr lang="en-US" sz="3200" b="1" dirty="0"/>
        </a:p>
      </dgm:t>
    </dgm:pt>
    <dgm:pt modelId="{227D8E21-1FAB-4F92-AA63-85193CFBB735}" type="parTrans" cxnId="{669F55C0-6BF7-49BF-8A0F-DB2016621E10}">
      <dgm:prSet/>
      <dgm:spPr/>
      <dgm:t>
        <a:bodyPr/>
        <a:lstStyle/>
        <a:p>
          <a:pPr algn="ctr"/>
          <a:endParaRPr lang="en-US" sz="3200"/>
        </a:p>
      </dgm:t>
    </dgm:pt>
    <dgm:pt modelId="{F34050AF-CE7A-44FB-95CE-083731DA45AE}" type="sibTrans" cxnId="{669F55C0-6BF7-49BF-8A0F-DB2016621E10}">
      <dgm:prSet/>
      <dgm:spPr/>
      <dgm:t>
        <a:bodyPr/>
        <a:lstStyle/>
        <a:p>
          <a:pPr algn="ctr"/>
          <a:endParaRPr lang="en-US" sz="3200"/>
        </a:p>
      </dgm:t>
    </dgm:pt>
    <dgm:pt modelId="{3077E925-F0E6-4C92-8794-EDDD32F3496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1" dirty="0" smtClean="0"/>
            <a:t>Sustainability</a:t>
          </a:r>
          <a:endParaRPr lang="en-US" sz="3200" b="1" dirty="0"/>
        </a:p>
      </dgm:t>
    </dgm:pt>
    <dgm:pt modelId="{F179B3CD-2A82-4D0F-AD3C-BD1BE5A7FA2A}" type="parTrans" cxnId="{10A37DAC-2A4C-430D-A718-5FFB53DC40DC}">
      <dgm:prSet/>
      <dgm:spPr/>
      <dgm:t>
        <a:bodyPr/>
        <a:lstStyle/>
        <a:p>
          <a:pPr algn="ctr"/>
          <a:endParaRPr lang="en-US" sz="3200"/>
        </a:p>
      </dgm:t>
    </dgm:pt>
    <dgm:pt modelId="{DD5EE410-E5FE-4BD8-A53F-DC31CC56656C}" type="sibTrans" cxnId="{10A37DAC-2A4C-430D-A718-5FFB53DC40DC}">
      <dgm:prSet/>
      <dgm:spPr/>
      <dgm:t>
        <a:bodyPr/>
        <a:lstStyle/>
        <a:p>
          <a:pPr algn="ctr"/>
          <a:endParaRPr lang="en-US" sz="3200"/>
        </a:p>
      </dgm:t>
    </dgm:pt>
    <dgm:pt modelId="{54BA4E29-4FDE-48B5-A589-5CA115A58767}" type="pres">
      <dgm:prSet presAssocID="{158F7002-0483-491C-B583-33566B811F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5A843-F875-4DA5-9F4C-4914F733A011}" type="pres">
      <dgm:prSet presAssocID="{59F6FFE2-D7A9-4E2B-95A9-B1493D69BF88}" presName="parentText" presStyleLbl="node1" presStyleIdx="0" presStyleCnt="4" custLinFactNeighborX="14947" custLinFactNeighborY="-500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DEC97-360D-42FE-A085-F41B08A5417C}" type="pres">
      <dgm:prSet presAssocID="{68A99724-2597-4338-9D0C-783000C223D3}" presName="spacer" presStyleCnt="0"/>
      <dgm:spPr/>
    </dgm:pt>
    <dgm:pt modelId="{21762CB6-788B-4218-9645-CA98D1EC8AE3}" type="pres">
      <dgm:prSet presAssocID="{6C8E0A33-FFED-414A-8671-F5CA09BC95E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D12F7-0173-4084-A02B-B2B60BD554FA}" type="pres">
      <dgm:prSet presAssocID="{92CD3625-EA5F-4125-BA8A-6AEE8F18C67A}" presName="spacer" presStyleCnt="0"/>
      <dgm:spPr/>
    </dgm:pt>
    <dgm:pt modelId="{93734857-191F-47FF-8208-DE5FE3FE0FF1}" type="pres">
      <dgm:prSet presAssocID="{6A75E2FA-9D49-4B68-8C23-6127D64807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880-8D61-430E-8546-6AE08CDFF18E}" type="pres">
      <dgm:prSet presAssocID="{F34050AF-CE7A-44FB-95CE-083731DA45AE}" presName="spacer" presStyleCnt="0"/>
      <dgm:spPr/>
    </dgm:pt>
    <dgm:pt modelId="{4898C21E-280C-490F-92D8-6CD7ACC1AB58}" type="pres">
      <dgm:prSet presAssocID="{3077E925-F0E6-4C92-8794-EDDD32F349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7DD81C-1959-4045-8826-C6C831E8D12A}" type="presOf" srcId="{3077E925-F0E6-4C92-8794-EDDD32F34962}" destId="{4898C21E-280C-490F-92D8-6CD7ACC1AB58}" srcOrd="0" destOrd="0" presId="urn:microsoft.com/office/officeart/2005/8/layout/vList2"/>
    <dgm:cxn modelId="{04048D0C-F5F3-484B-AE1C-D1D0CD7D55D0}" type="presOf" srcId="{6C8E0A33-FFED-414A-8671-F5CA09BC95E2}" destId="{21762CB6-788B-4218-9645-CA98D1EC8AE3}" srcOrd="0" destOrd="0" presId="urn:microsoft.com/office/officeart/2005/8/layout/vList2"/>
    <dgm:cxn modelId="{196BE5D4-8642-4A56-98D5-A6BE4D9F89FE}" type="presOf" srcId="{158F7002-0483-491C-B583-33566B811F04}" destId="{54BA4E29-4FDE-48B5-A589-5CA115A58767}" srcOrd="0" destOrd="0" presId="urn:microsoft.com/office/officeart/2005/8/layout/vList2"/>
    <dgm:cxn modelId="{669F55C0-6BF7-49BF-8A0F-DB2016621E10}" srcId="{158F7002-0483-491C-B583-33566B811F04}" destId="{6A75E2FA-9D49-4B68-8C23-6127D648072C}" srcOrd="2" destOrd="0" parTransId="{227D8E21-1FAB-4F92-AA63-85193CFBB735}" sibTransId="{F34050AF-CE7A-44FB-95CE-083731DA45AE}"/>
    <dgm:cxn modelId="{3352F488-5454-4686-9ECC-D9DE57275A9C}" type="presOf" srcId="{6A75E2FA-9D49-4B68-8C23-6127D648072C}" destId="{93734857-191F-47FF-8208-DE5FE3FE0FF1}" srcOrd="0" destOrd="0" presId="urn:microsoft.com/office/officeart/2005/8/layout/vList2"/>
    <dgm:cxn modelId="{1C257D1A-A160-4FE2-A07C-2E9142CD5352}" srcId="{158F7002-0483-491C-B583-33566B811F04}" destId="{59F6FFE2-D7A9-4E2B-95A9-B1493D69BF88}" srcOrd="0" destOrd="0" parTransId="{D9752205-53C9-4E4D-85E2-B1E2663CCCD2}" sibTransId="{68A99724-2597-4338-9D0C-783000C223D3}"/>
    <dgm:cxn modelId="{80BB3AF2-EB7E-434B-820E-0E1D3F604053}" type="presOf" srcId="{59F6FFE2-D7A9-4E2B-95A9-B1493D69BF88}" destId="{96A5A843-F875-4DA5-9F4C-4914F733A011}" srcOrd="0" destOrd="0" presId="urn:microsoft.com/office/officeart/2005/8/layout/vList2"/>
    <dgm:cxn modelId="{10A37DAC-2A4C-430D-A718-5FFB53DC40DC}" srcId="{158F7002-0483-491C-B583-33566B811F04}" destId="{3077E925-F0E6-4C92-8794-EDDD32F34962}" srcOrd="3" destOrd="0" parTransId="{F179B3CD-2A82-4D0F-AD3C-BD1BE5A7FA2A}" sibTransId="{DD5EE410-E5FE-4BD8-A53F-DC31CC56656C}"/>
    <dgm:cxn modelId="{0524A5C8-AABF-4864-9150-05B299A94770}" srcId="{158F7002-0483-491C-B583-33566B811F04}" destId="{6C8E0A33-FFED-414A-8671-F5CA09BC95E2}" srcOrd="1" destOrd="0" parTransId="{F49D0F3D-50EE-40BB-8739-27FC1255D44F}" sibTransId="{92CD3625-EA5F-4125-BA8A-6AEE8F18C67A}"/>
    <dgm:cxn modelId="{D88781C3-D97A-4020-B4FA-423BEB971C26}" type="presParOf" srcId="{54BA4E29-4FDE-48B5-A589-5CA115A58767}" destId="{96A5A843-F875-4DA5-9F4C-4914F733A011}" srcOrd="0" destOrd="0" presId="urn:microsoft.com/office/officeart/2005/8/layout/vList2"/>
    <dgm:cxn modelId="{DE4141F4-B245-4DB4-8234-E86190AE516F}" type="presParOf" srcId="{54BA4E29-4FDE-48B5-A589-5CA115A58767}" destId="{612DEC97-360D-42FE-A085-F41B08A5417C}" srcOrd="1" destOrd="0" presId="urn:microsoft.com/office/officeart/2005/8/layout/vList2"/>
    <dgm:cxn modelId="{B59CBF7D-26F5-4E89-8C61-1D4240291AC4}" type="presParOf" srcId="{54BA4E29-4FDE-48B5-A589-5CA115A58767}" destId="{21762CB6-788B-4218-9645-CA98D1EC8AE3}" srcOrd="2" destOrd="0" presId="urn:microsoft.com/office/officeart/2005/8/layout/vList2"/>
    <dgm:cxn modelId="{D68CA732-7B30-4A06-8E12-B565B7FD86AB}" type="presParOf" srcId="{54BA4E29-4FDE-48B5-A589-5CA115A58767}" destId="{773D12F7-0173-4084-A02B-B2B60BD554FA}" srcOrd="3" destOrd="0" presId="urn:microsoft.com/office/officeart/2005/8/layout/vList2"/>
    <dgm:cxn modelId="{488DA6CA-0180-4FBB-B56C-36AB6A596A69}" type="presParOf" srcId="{54BA4E29-4FDE-48B5-A589-5CA115A58767}" destId="{93734857-191F-47FF-8208-DE5FE3FE0FF1}" srcOrd="4" destOrd="0" presId="urn:microsoft.com/office/officeart/2005/8/layout/vList2"/>
    <dgm:cxn modelId="{392C6C61-C6D3-48D1-A621-39282A21CB0C}" type="presParOf" srcId="{54BA4E29-4FDE-48B5-A589-5CA115A58767}" destId="{A69E9880-8D61-430E-8546-6AE08CDFF18E}" srcOrd="5" destOrd="0" presId="urn:microsoft.com/office/officeart/2005/8/layout/vList2"/>
    <dgm:cxn modelId="{CB86EC35-7AB1-4A4F-A861-07FDB99717E0}" type="presParOf" srcId="{54BA4E29-4FDE-48B5-A589-5CA115A58767}" destId="{4898C21E-280C-490F-92D8-6CD7ACC1AB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0.11353</cdr:x>
      <cdr:y>0.64371</cdr:y>
    </cdr:from>
    <cdr:to>
      <cdr:x>0.22947</cdr:x>
      <cdr:y>0.85583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5350" y="2932524"/>
          <a:ext cx="914400" cy="96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$19 billion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0.06471</cdr:x>
      <cdr:y>0.18706</cdr:y>
    </cdr:from>
    <cdr:to>
      <cdr:x>0.35988</cdr:x>
      <cdr:y>0.81293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40179" y="349564"/>
          <a:ext cx="2463800" cy="1169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fontAlgn="base">
            <a:spcBef>
              <a:spcPct val="0"/>
            </a:spcBef>
            <a:spcAft>
              <a:spcPts val="3600"/>
            </a:spcAft>
          </a:pPr>
          <a:r>
            <a:rPr lang="en-US" sz="2000" b="1" dirty="0">
              <a:solidFill>
                <a:srgbClr val="003F82"/>
              </a:solidFill>
              <a:latin typeface="Calibri"/>
              <a:cs typeface="Arial" pitchFamily="34" charset="0"/>
            </a:rPr>
            <a:t>STRONGLY AGREE</a:t>
          </a:r>
        </a:p>
        <a:p xmlns:a="http://schemas.openxmlformats.org/drawingml/2006/main">
          <a:pPr algn="r" fontAlgn="base">
            <a:spcBef>
              <a:spcPct val="0"/>
            </a:spcBef>
            <a:spcAft>
              <a:spcPts val="3600"/>
            </a:spcAft>
          </a:pPr>
          <a:r>
            <a:rPr lang="en-US" sz="2000" b="1" dirty="0" smtClean="0">
              <a:solidFill>
                <a:srgbClr val="003F82"/>
              </a:solidFill>
              <a:latin typeface="Calibri"/>
              <a:cs typeface="Arial" pitchFamily="34" charset="0"/>
            </a:rPr>
            <a:t>AGREE</a:t>
          </a:r>
          <a:endParaRPr lang="en-US" sz="2000" b="1" dirty="0">
            <a:solidFill>
              <a:srgbClr val="003F82"/>
            </a:solidFill>
            <a:latin typeface="Calibri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6EB89BF-51B1-484E-A731-6212D88B4236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94ED613-3070-B544-AE06-A982B9970A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78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90F7906-6241-2344-8525-421A2DA47DB1}" type="datetimeFigureOut">
              <a:rPr lang="en-US" smtClean="0"/>
              <a:pPr/>
              <a:t>7/29/2019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F50A0E8-3ADB-3444-932D-32711EBEA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6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CJI_i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729"/>
            <a:ext cx="7102475" cy="528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38AD2-6DEF-4B1D-B8F5-74120608C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93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10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61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20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9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4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8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6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3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3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38AD2-6DEF-4B1D-B8F5-74120608C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1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38AD2-6DEF-4B1D-B8F5-74120608C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2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A0E8-3ADB-3444-932D-32711EBEA6C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56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1145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38AD2-6DEF-4B1D-B8F5-74120608C8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44" y="1453896"/>
            <a:ext cx="8220456" cy="1470025"/>
          </a:xfrm>
        </p:spPr>
        <p:txBody>
          <a:bodyPr>
            <a:noAutofit/>
          </a:bodyPr>
          <a:lstStyle>
            <a:lvl1pPr algn="ctr">
              <a:defRPr b="1">
                <a:solidFill>
                  <a:srgbClr val="00000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1074"/>
            <a:ext cx="6400800" cy="244792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4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453896"/>
            <a:ext cx="8229600" cy="4525963"/>
          </a:xfrm>
        </p:spPr>
        <p:txBody>
          <a:bodyPr/>
          <a:lstStyle>
            <a:lvl1pPr marL="173736" indent="-173736">
              <a:lnSpc>
                <a:spcPct val="90000"/>
              </a:lnSpc>
              <a:spcBef>
                <a:spcPts val="750"/>
              </a:spcBef>
              <a:defRPr>
                <a:solidFill>
                  <a:srgbClr val="002F5B"/>
                </a:solidFill>
              </a:defRPr>
            </a:lvl1pPr>
            <a:lvl2pPr marL="512064" indent="-173736">
              <a:lnSpc>
                <a:spcPct val="90000"/>
              </a:lnSpc>
              <a:spcBef>
                <a:spcPts val="375"/>
              </a:spcBef>
              <a:defRPr>
                <a:solidFill>
                  <a:srgbClr val="002F5B"/>
                </a:solidFill>
              </a:defRPr>
            </a:lvl2pPr>
            <a:lvl3pPr marL="859536" indent="-173736">
              <a:lnSpc>
                <a:spcPct val="90000"/>
              </a:lnSpc>
              <a:spcBef>
                <a:spcPts val="375"/>
              </a:spcBef>
              <a:defRPr>
                <a:solidFill>
                  <a:srgbClr val="002F5B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8A90B98-1668-4EEC-88F6-281606258C4E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lang="en-US" altLang="en-US" sz="1200" dirty="0" smtClean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22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JI_Dividersl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 bwMode="auto">
          <a:xfrm>
            <a:off x="827300" y="2094221"/>
            <a:ext cx="7859500" cy="28527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b="1" i="0" baseline="0">
                <a:solidFill>
                  <a:srgbClr val="002F5B"/>
                </a:solidFill>
                <a:latin typeface="Calibri"/>
                <a:cs typeface="Calibri"/>
              </a:defRPr>
            </a:lvl1pPr>
          </a:lstStyle>
          <a:p>
            <a:pPr algn="ctr" eaLnBrk="1" hangingPunct="1"/>
            <a:r>
              <a:rPr lang="en-US" altLang="en-US" sz="4100" b="1" dirty="0" smtClean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231193"/>
            <a:ext cx="393351" cy="2652172"/>
          </a:xfrm>
          <a:prstGeom prst="rect">
            <a:avLst/>
          </a:prstGeom>
          <a:solidFill>
            <a:srgbClr val="F3B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022"/>
            <a:ext cx="3479295" cy="1210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2" y="5719842"/>
            <a:ext cx="1665741" cy="9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5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344" y="145389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 marL="1371600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45389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8A90B98-1668-4EEC-88F6-281606258C4E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lang="en-US" altLang="en-US" sz="1200" dirty="0" smtClean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80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8A90B98-1668-4EEC-88F6-281606258C4E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lang="en-US" altLang="en-US" sz="1200" dirty="0" smtClean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42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11" y="533400"/>
            <a:ext cx="8868214" cy="86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39911" y="1592756"/>
            <a:ext cx="8868214" cy="4344494"/>
          </a:xfrm>
        </p:spPr>
        <p:txBody>
          <a:bodyPr/>
          <a:lstStyle>
            <a:lvl1pPr>
              <a:buClr>
                <a:srgbClr val="F3B439"/>
              </a:buClr>
              <a:defRPr/>
            </a:lvl1pPr>
            <a:lvl2pPr>
              <a:buClr>
                <a:srgbClr val="F3B439"/>
              </a:buClr>
              <a:defRPr/>
            </a:lvl2pPr>
            <a:lvl3pPr>
              <a:buClr>
                <a:srgbClr val="F3B439"/>
              </a:buClr>
              <a:defRPr/>
            </a:lvl3pPr>
            <a:lvl4pPr>
              <a:buClr>
                <a:srgbClr val="F3B439"/>
              </a:buClr>
              <a:defRPr>
                <a:solidFill>
                  <a:srgbClr val="002F5B"/>
                </a:solidFill>
              </a:defRPr>
            </a:lvl4pPr>
            <a:lvl5pPr>
              <a:buClr>
                <a:srgbClr val="F3B439"/>
              </a:buClr>
              <a:defRPr>
                <a:solidFill>
                  <a:srgbClr val="002F5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black">
          <a:xfrm>
            <a:off x="56772" y="114763"/>
            <a:ext cx="4805977" cy="61538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1203325" algn="l"/>
                <a:tab pos="3205163" algn="l"/>
              </a:tabLst>
              <a:defRPr/>
            </a:pPr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Pretrial Population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 userDrawn="1"/>
        </p:nvSpPr>
        <p:spPr bwMode="auto">
          <a:xfrm flipH="1">
            <a:off x="0" y="153207"/>
            <a:ext cx="9162534" cy="35506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 tIns="91440" rIns="0" bIns="91440" anchor="ctr" anchorCtr="0">
            <a:no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defRPr/>
            </a:pP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black">
          <a:xfrm>
            <a:off x="61658" y="89632"/>
            <a:ext cx="4805977" cy="61538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1203325" algn="l"/>
                <a:tab pos="3205163" algn="l"/>
              </a:tabLst>
              <a:defRPr/>
            </a:pP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14763"/>
            <a:ext cx="916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0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234440"/>
          </a:xfrm>
          <a:prstGeom prst="rect">
            <a:avLst/>
          </a:prstGeom>
          <a:solidFill>
            <a:srgbClr val="00417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049134"/>
            <a:ext cx="9144000" cy="192024"/>
          </a:xfrm>
          <a:prstGeom prst="rect">
            <a:avLst/>
          </a:prstGeom>
          <a:solidFill>
            <a:srgbClr val="002F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4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" y="14538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 descr="blueline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069924"/>
            <a:ext cx="9144000" cy="137160"/>
          </a:xfrm>
          <a:prstGeom prst="rect">
            <a:avLst/>
          </a:prstGeom>
        </p:spPr>
      </p:pic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0A1F-B590-304A-9A22-684AE473D041}" type="datetimeFigureOut">
              <a:rPr lang="en-US" smtClean="0"/>
              <a:pPr/>
              <a:t>7/29/2019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7" y="6275998"/>
            <a:ext cx="936759" cy="5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3736" indent="-173736" algn="l" defTabSz="457200" rtl="0" eaLnBrk="1" latinLnBrk="0" hangingPunct="1">
        <a:lnSpc>
          <a:spcPct val="90000"/>
        </a:lnSpc>
        <a:spcBef>
          <a:spcPts val="750"/>
        </a:spcBef>
        <a:buClr>
          <a:srgbClr val="F3B439"/>
        </a:buClr>
        <a:buFont typeface="Arial"/>
        <a:buChar char="•"/>
        <a:defRPr sz="2800" kern="1200">
          <a:solidFill>
            <a:srgbClr val="002F5B"/>
          </a:solidFill>
          <a:latin typeface="+mn-lt"/>
          <a:ea typeface="+mn-ea"/>
          <a:cs typeface="+mn-cs"/>
        </a:defRPr>
      </a:lvl1pPr>
      <a:lvl2pPr marL="512064" indent="-173736" algn="l" defTabSz="457200" rtl="0" eaLnBrk="1" latinLnBrk="0" hangingPunct="1">
        <a:lnSpc>
          <a:spcPct val="90000"/>
        </a:lnSpc>
        <a:spcBef>
          <a:spcPts val="375"/>
        </a:spcBef>
        <a:buClr>
          <a:srgbClr val="F3B439"/>
        </a:buClr>
        <a:buFont typeface="Arial"/>
        <a:buChar char="•"/>
        <a:defRPr sz="2400" kern="1200">
          <a:solidFill>
            <a:srgbClr val="002F5B"/>
          </a:solidFill>
          <a:latin typeface="+mn-lt"/>
          <a:ea typeface="+mn-ea"/>
          <a:cs typeface="+mn-cs"/>
        </a:defRPr>
      </a:lvl2pPr>
      <a:lvl3pPr marL="859536" indent="-173736" algn="l" defTabSz="457200" rtl="0" eaLnBrk="1" latinLnBrk="0" hangingPunct="1">
        <a:lnSpc>
          <a:spcPct val="90000"/>
        </a:lnSpc>
        <a:spcBef>
          <a:spcPts val="375"/>
        </a:spcBef>
        <a:buClr>
          <a:srgbClr val="F3B439"/>
        </a:buClr>
        <a:buFont typeface="Arial"/>
        <a:buChar char="•"/>
        <a:defRPr sz="2200" kern="1200">
          <a:solidFill>
            <a:srgbClr val="002F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margulies@crj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JI_i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CJI_i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040" y="2431602"/>
            <a:ext cx="7772400" cy="1470025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2F5B"/>
                </a:solidFill>
              </a:rPr>
              <a:t>The National Landscape of </a:t>
            </a:r>
            <a:br>
              <a:rPr lang="en-US" sz="3600" dirty="0" smtClean="0">
                <a:solidFill>
                  <a:srgbClr val="002F5B"/>
                </a:solidFill>
              </a:rPr>
            </a:br>
            <a:r>
              <a:rPr lang="en-US" sz="3600" dirty="0" smtClean="0">
                <a:solidFill>
                  <a:srgbClr val="002F5B"/>
                </a:solidFill>
              </a:rPr>
              <a:t>Criminal Justice Reform</a:t>
            </a:r>
            <a:endParaRPr lang="en-US" sz="3600" dirty="0">
              <a:solidFill>
                <a:srgbClr val="002F5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039" y="4026784"/>
            <a:ext cx="7506343" cy="2447925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2F5B"/>
                </a:solidFill>
              </a:rPr>
              <a:t>2019 GRA Policy Conference</a:t>
            </a:r>
            <a:endParaRPr lang="en-US" dirty="0" smtClean="0">
              <a:solidFill>
                <a:srgbClr val="002F5B"/>
              </a:solidFill>
            </a:endParaRPr>
          </a:p>
          <a:p>
            <a:pPr algn="l"/>
            <a:r>
              <a:rPr lang="en-US" smtClean="0">
                <a:solidFill>
                  <a:srgbClr val="002F5B"/>
                </a:solidFill>
              </a:rPr>
              <a:t>July 22, 2019</a:t>
            </a:r>
            <a:endParaRPr lang="en-US" dirty="0" smtClean="0">
              <a:solidFill>
                <a:srgbClr val="002F5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49888"/>
            <a:ext cx="393351" cy="2652172"/>
          </a:xfrm>
          <a:prstGeom prst="rect">
            <a:avLst/>
          </a:prstGeom>
          <a:solidFill>
            <a:srgbClr val="F3B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9" y="5944936"/>
            <a:ext cx="1448636" cy="8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white"/>
                </a:solidFill>
              </a:rPr>
              <a:t>Support for Reform Strong Across Political Parties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736" lvl="0" indent="-173736" defTabSz="457200">
              <a:spcBef>
                <a:spcPts val="750"/>
              </a:spcBef>
            </a:pPr>
            <a:r>
              <a:rPr lang="en-US" sz="2800" dirty="0"/>
              <a:t>“Some of the money that we are spending on locking up low-risk, nonviolent inmates should be shifted to strengthening community corrections programs like probation and parole.”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4"/>
          <a:stretch/>
        </p:blipFill>
        <p:spPr bwMode="auto">
          <a:xfrm>
            <a:off x="621675" y="3169526"/>
            <a:ext cx="7918938" cy="289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1734" y="6281759"/>
            <a:ext cx="3478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808080"/>
                </a:solidFill>
              </a:rPr>
              <a:t>Source: 2012 Public Opinion Strategies/</a:t>
            </a:r>
            <a:r>
              <a:rPr lang="en-US" sz="1200" dirty="0" err="1">
                <a:solidFill>
                  <a:srgbClr val="808080"/>
                </a:solidFill>
              </a:rPr>
              <a:t>Mellman</a:t>
            </a:r>
            <a:r>
              <a:rPr lang="en-US" sz="1200" dirty="0">
                <a:solidFill>
                  <a:srgbClr val="808080"/>
                </a:solidFill>
              </a:rPr>
              <a:t> poll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Reframing the Debate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92969"/>
            <a:ext cx="7772400" cy="3453253"/>
          </a:xfrm>
        </p:spPr>
        <p:txBody>
          <a:bodyPr/>
          <a:lstStyle/>
          <a:p>
            <a:pPr marL="0" indent="0">
              <a:buSzPct val="150000"/>
              <a:buNone/>
              <a:defRPr/>
            </a:pPr>
            <a:r>
              <a:rPr lang="en-US" sz="2800" i="1" kern="1200" dirty="0"/>
              <a:t>Old </a:t>
            </a:r>
            <a:r>
              <a:rPr lang="en-US" sz="2800" i="1" kern="1200" dirty="0" smtClean="0"/>
              <a:t>Question:</a:t>
            </a:r>
            <a:endParaRPr lang="en-US" sz="2800" i="1" kern="1200" dirty="0"/>
          </a:p>
          <a:p>
            <a:pPr marL="0" indent="0">
              <a:buSzPct val="150000"/>
              <a:buNone/>
              <a:defRPr/>
            </a:pPr>
            <a:r>
              <a:rPr lang="en-US" sz="2800" kern="1200" dirty="0"/>
              <a:t>“How Do We Demonstrate that We’re Tough on Crime?”</a:t>
            </a:r>
          </a:p>
          <a:p>
            <a:pPr marL="0" indent="0">
              <a:buSzPct val="150000"/>
              <a:buNone/>
              <a:defRPr/>
            </a:pPr>
            <a:endParaRPr lang="en-US" sz="2800" kern="1200" dirty="0"/>
          </a:p>
          <a:p>
            <a:pPr marL="0" indent="0">
              <a:buSzPct val="150000"/>
              <a:buNone/>
              <a:defRPr/>
            </a:pPr>
            <a:r>
              <a:rPr lang="en-US" sz="2800" i="1" kern="1200" dirty="0"/>
              <a:t>New </a:t>
            </a:r>
            <a:r>
              <a:rPr lang="en-US" sz="2800" i="1" kern="1200" dirty="0" smtClean="0"/>
              <a:t>Question:</a:t>
            </a:r>
            <a:endParaRPr lang="en-US" sz="2800" i="1" kern="1200" dirty="0"/>
          </a:p>
          <a:p>
            <a:pPr marL="0" indent="0">
              <a:buSzPct val="150000"/>
              <a:buNone/>
              <a:defRPr/>
            </a:pPr>
            <a:r>
              <a:rPr lang="en-US" sz="2800" kern="1200" dirty="0"/>
              <a:t>“How Do We Get Taxpayers a Better Public Safety Return on Their Corrections Dollars?”</a:t>
            </a:r>
          </a:p>
        </p:txBody>
      </p:sp>
    </p:spTree>
    <p:extLst>
      <p:ext uri="{BB962C8B-B14F-4D97-AF65-F5344CB8AC3E}">
        <p14:creationId xmlns:p14="http://schemas.microsoft.com/office/powerpoint/2010/main" val="18343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 smtClean="0"/>
              <a:t>Criminal Justice Policy Development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100395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3691" y="2584156"/>
            <a:ext cx="179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Justice</a:t>
            </a:r>
          </a:p>
          <a:p>
            <a:pPr algn="r"/>
            <a:r>
              <a:rPr lang="en-US" b="1" dirty="0" smtClean="0"/>
              <a:t>Investment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31169" y="2413390"/>
            <a:ext cx="220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Fewer Crimes, </a:t>
            </a:r>
          </a:p>
          <a:p>
            <a:r>
              <a:rPr lang="en-US" b="1" dirty="0" smtClean="0"/>
              <a:t>Fewer Revocations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69321" y="5461000"/>
            <a:ext cx="220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Fewer Prison Beds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60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Key Reform Policy Areas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33562"/>
              </p:ext>
            </p:extLst>
          </p:nvPr>
        </p:nvGraphicFramePr>
        <p:xfrm>
          <a:off x="2062162" y="1478085"/>
          <a:ext cx="5019675" cy="433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54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U.S. Incarcerated Population Drops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925048"/>
              </p:ext>
            </p:extLst>
          </p:nvPr>
        </p:nvGraphicFramePr>
        <p:xfrm>
          <a:off x="466725" y="14541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0229" y="6340956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808080"/>
                </a:solidFill>
              </a:rPr>
              <a:t>Source: Department of Justice, Bureau of Justice Statistics </a:t>
            </a:r>
          </a:p>
        </p:txBody>
      </p:sp>
    </p:spTree>
    <p:extLst>
      <p:ext uri="{BB962C8B-B14F-4D97-AF65-F5344CB8AC3E}">
        <p14:creationId xmlns:p14="http://schemas.microsoft.com/office/powerpoint/2010/main" val="35877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U.S. Correctional Population Declines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829338"/>
              </p:ext>
            </p:extLst>
          </p:nvPr>
        </p:nvGraphicFramePr>
        <p:xfrm>
          <a:off x="466725" y="14541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0229" y="6340956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808080"/>
                </a:solidFill>
              </a:rPr>
              <a:t>Source: Department of Justice, Bureau of Justice Statistics </a:t>
            </a:r>
          </a:p>
        </p:txBody>
      </p:sp>
    </p:spTree>
    <p:extLst>
      <p:ext uri="{BB962C8B-B14F-4D97-AF65-F5344CB8AC3E}">
        <p14:creationId xmlns:p14="http://schemas.microsoft.com/office/powerpoint/2010/main" val="20231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Crime Rates Do Not Increase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02025" y="6256293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08080"/>
                </a:solidFill>
              </a:rPr>
              <a:t>Source: Department of Justice, Federal Bureau of Investigation, Uniform Crime Reporting Statistics (UCR)</a:t>
            </a:r>
            <a:endParaRPr lang="en-US" sz="1200" dirty="0">
              <a:solidFill>
                <a:srgbClr val="80808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515592"/>
              </p:ext>
            </p:extLst>
          </p:nvPr>
        </p:nvGraphicFramePr>
        <p:xfrm>
          <a:off x="466725" y="14541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06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CJI’s Florida Reports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453896"/>
            <a:ext cx="4581144" cy="4525963"/>
          </a:xfrm>
        </p:spPr>
        <p:txBody>
          <a:bodyPr/>
          <a:lstStyle/>
          <a:p>
            <a:r>
              <a:rPr lang="en-US" sz="2600" i="1" dirty="0" smtClean="0"/>
              <a:t>An Examination of Florida’s Prison Population Trends </a:t>
            </a:r>
            <a:r>
              <a:rPr lang="en-US" sz="2600" dirty="0" smtClean="0"/>
              <a:t>(2017)</a:t>
            </a:r>
          </a:p>
          <a:p>
            <a:endParaRPr lang="en-US" sz="2600" dirty="0" smtClean="0"/>
          </a:p>
          <a:p>
            <a:r>
              <a:rPr lang="en-US" sz="2600" i="1" dirty="0" smtClean="0"/>
              <a:t>Data-Driven Solutions to Improve Florida’s Criminal Justice System</a:t>
            </a:r>
            <a:r>
              <a:rPr lang="en-US" sz="2600" dirty="0" smtClean="0"/>
              <a:t> (2018)</a:t>
            </a:r>
          </a:p>
          <a:p>
            <a:endParaRPr lang="en-US" sz="2600" dirty="0"/>
          </a:p>
          <a:p>
            <a:r>
              <a:rPr lang="en-US" sz="2600" i="1" dirty="0" smtClean="0"/>
              <a:t>An Analysis of Florida’s Criminal Punishment Code </a:t>
            </a:r>
            <a:r>
              <a:rPr lang="en-US" sz="2600" dirty="0" smtClean="0"/>
              <a:t>(2019)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02" y="1440289"/>
            <a:ext cx="3487718" cy="45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smtClean="0"/>
              <a:t>Lisa Margulies, </a:t>
            </a:r>
            <a:r>
              <a:rPr lang="en-US" b="1" dirty="0" smtClean="0"/>
              <a:t>Esq.</a:t>
            </a:r>
            <a:endParaRPr lang="en-US" b="1" dirty="0"/>
          </a:p>
          <a:p>
            <a:pPr marL="0" indent="0" algn="ctr">
              <a:buNone/>
            </a:pPr>
            <a:r>
              <a:rPr lang="en-US" smtClean="0"/>
              <a:t>Senior Policy Specialist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Crime and Justice Institute (CJI)</a:t>
            </a:r>
            <a:endParaRPr lang="en-US" dirty="0"/>
          </a:p>
          <a:p>
            <a:pPr marL="0" indent="0" algn="ctr">
              <a:buNone/>
            </a:pPr>
            <a:r>
              <a:rPr lang="en-US" smtClean="0"/>
              <a:t>617-455-8941</a:t>
            </a:r>
            <a:endParaRPr lang="en-US" dirty="0"/>
          </a:p>
          <a:p>
            <a:pPr marL="0" indent="0" algn="ctr">
              <a:buNone/>
            </a:pPr>
            <a:r>
              <a:rPr lang="en-US" smtClean="0">
                <a:hlinkClick r:id="rId3"/>
              </a:rPr>
              <a:t>lmargulies@crj.org</a:t>
            </a:r>
            <a:r>
              <a:rPr lang="en-US" smtClean="0"/>
              <a:t> </a:t>
            </a:r>
            <a:endParaRPr lang="en-US" dirty="0" smtClean="0"/>
          </a:p>
          <a:p>
            <a:pPr marL="33832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9" y="6274796"/>
            <a:ext cx="886391" cy="497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" y="6248400"/>
            <a:ext cx="121158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9" y="6307522"/>
            <a:ext cx="878771" cy="4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Who we are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Crime and Justice Institute (CJI) </a:t>
            </a:r>
            <a:r>
              <a:rPr lang="en-US" dirty="0" smtClean="0"/>
              <a:t>at CRJ </a:t>
            </a:r>
            <a:r>
              <a:rPr lang="en-US" dirty="0"/>
              <a:t>works with local, state, and national criminal justice organizations to reduce recidivism, cut costs, and promote public safety throughout the </a:t>
            </a:r>
            <a:r>
              <a:rPr lang="en-US" dirty="0" smtClean="0"/>
              <a:t>country</a:t>
            </a:r>
          </a:p>
          <a:p>
            <a:endParaRPr lang="en-US" dirty="0"/>
          </a:p>
          <a:p>
            <a:r>
              <a:rPr lang="en-US" dirty="0" smtClean="0"/>
              <a:t>Since </a:t>
            </a:r>
            <a:r>
              <a:rPr lang="en-US" dirty="0"/>
              <a:t>2008, CJI has collaborated with </a:t>
            </a:r>
            <a:r>
              <a:rPr lang="en-US" dirty="0" smtClean="0"/>
              <a:t>Pew </a:t>
            </a:r>
            <a:r>
              <a:rPr lang="en-US" dirty="0"/>
              <a:t>Charitable Trusts public safety performance project on the Justice Reinvestment </a:t>
            </a:r>
            <a:r>
              <a:rPr lang="en-US" dirty="0" smtClean="0"/>
              <a:t>Initiative (JRI) and other efforts</a:t>
            </a:r>
          </a:p>
          <a:p>
            <a:pPr lvl="1"/>
            <a:r>
              <a:rPr lang="en-US" dirty="0" smtClean="0"/>
              <a:t>12 states with adult efforts and </a:t>
            </a:r>
            <a:r>
              <a:rPr lang="en-US" dirty="0" smtClean="0">
                <a:solidFill>
                  <a:schemeClr val="tx2"/>
                </a:solidFill>
              </a:rPr>
              <a:t>10 </a:t>
            </a:r>
            <a:r>
              <a:rPr lang="en-US" dirty="0" smtClean="0"/>
              <a:t>states with juvenile efforts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Prevailing View: 1970s –2000s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3134421"/>
              </p:ext>
            </p:extLst>
          </p:nvPr>
        </p:nvGraphicFramePr>
        <p:xfrm>
          <a:off x="1524000" y="1397000"/>
          <a:ext cx="6096000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67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U.S. Incarcerated Population Soars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11734" y="6281759"/>
            <a:ext cx="382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08080"/>
                </a:solidFill>
              </a:rPr>
              <a:t>Source: Department of Justice, Bureau of Justice Statistics </a:t>
            </a:r>
          </a:p>
          <a:p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879825"/>
              </p:ext>
            </p:extLst>
          </p:nvPr>
        </p:nvGraphicFramePr>
        <p:xfrm>
          <a:off x="476250" y="1387929"/>
          <a:ext cx="8128907" cy="459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79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8"/>
            <a:ext cx="9144000" cy="1234440"/>
          </a:xfrm>
        </p:spPr>
        <p:txBody>
          <a:bodyPr/>
          <a:lstStyle/>
          <a:p>
            <a:r>
              <a:rPr lang="en-US" sz="3600" dirty="0"/>
              <a:t>By 2008: </a:t>
            </a:r>
            <a:r>
              <a:rPr lang="en-US" sz="3600" dirty="0" smtClean="0"/>
              <a:t>About 1 </a:t>
            </a:r>
            <a:r>
              <a:rPr lang="en-US" sz="3600" dirty="0"/>
              <a:t>in </a:t>
            </a:r>
            <a:r>
              <a:rPr lang="en-US" sz="3600" dirty="0" smtClean="0"/>
              <a:t>31 </a:t>
            </a:r>
            <a:r>
              <a:rPr lang="en-US" sz="3600" dirty="0"/>
              <a:t>Adults Under </a:t>
            </a:r>
            <a:br>
              <a:rPr lang="en-US" sz="3600" dirty="0"/>
            </a:br>
            <a:r>
              <a:rPr lang="en-US" sz="3600" dirty="0"/>
              <a:t>Correctional Control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1734" y="6281759"/>
            <a:ext cx="413997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808080"/>
                </a:solidFill>
              </a:rPr>
              <a:t>Source: </a:t>
            </a:r>
            <a:r>
              <a:rPr lang="en-US" sz="1200" dirty="0">
                <a:solidFill>
                  <a:srgbClr val="808080"/>
                </a:solidFill>
              </a:rPr>
              <a:t>Department</a:t>
            </a:r>
            <a:r>
              <a:rPr lang="en-US" sz="1300" dirty="0">
                <a:solidFill>
                  <a:srgbClr val="808080"/>
                </a:solidFill>
              </a:rPr>
              <a:t> of Justice, Bureau of Justice Statistics </a:t>
            </a:r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643869"/>
              </p:ext>
            </p:extLst>
          </p:nvPr>
        </p:nvGraphicFramePr>
        <p:xfrm>
          <a:off x="466725" y="14541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41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"/>
            <a:ext cx="9144000" cy="1234440"/>
          </a:xfrm>
        </p:spPr>
        <p:txBody>
          <a:bodyPr/>
          <a:lstStyle/>
          <a:p>
            <a:r>
              <a:rPr lang="en-US" sz="3600" dirty="0" smtClean="0"/>
              <a:t>State Correctional Spending Soars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11734" y="6281759"/>
            <a:ext cx="388920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808080"/>
                </a:solidFill>
              </a:rPr>
              <a:t>Source: </a:t>
            </a:r>
            <a:r>
              <a:rPr lang="en-US" sz="1300" dirty="0">
                <a:solidFill>
                  <a:srgbClr val="808080"/>
                </a:solidFill>
              </a:rPr>
              <a:t>National Association of State Budget Officers 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270300"/>
              </p:ext>
            </p:extLst>
          </p:nvPr>
        </p:nvGraphicFramePr>
        <p:xfrm>
          <a:off x="636814" y="1463687"/>
          <a:ext cx="7886700" cy="455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972300" y="220980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$52 billion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48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661"/>
            <a:ext cx="9144000" cy="1234440"/>
          </a:xfrm>
        </p:spPr>
        <p:txBody>
          <a:bodyPr/>
          <a:lstStyle/>
          <a:p>
            <a:r>
              <a:rPr lang="en-US" sz="3600" dirty="0"/>
              <a:t>Despite Increased Spending, Recidivism </a:t>
            </a:r>
            <a:r>
              <a:rPr lang="en-US" sz="3600" dirty="0" smtClean="0"/>
              <a:t>Remained </a:t>
            </a:r>
            <a:r>
              <a:rPr lang="en-US" sz="3600" dirty="0"/>
              <a:t>High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028492"/>
              </p:ext>
            </p:extLst>
          </p:nvPr>
        </p:nvGraphicFramePr>
        <p:xfrm>
          <a:off x="466725" y="14541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1734" y="6281759"/>
            <a:ext cx="565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08080"/>
                </a:solidFill>
              </a:rPr>
              <a:t>Source: Department of Justice, Bureau of Justice </a:t>
            </a:r>
            <a:r>
              <a:rPr lang="en-US" sz="1200" dirty="0" smtClean="0">
                <a:solidFill>
                  <a:srgbClr val="808080"/>
                </a:solidFill>
              </a:rPr>
              <a:t>Statistics</a:t>
            </a:r>
          </a:p>
          <a:p>
            <a:r>
              <a:rPr lang="en-US" sz="1200" dirty="0" smtClean="0">
                <a:solidFill>
                  <a:srgbClr val="808080"/>
                </a:solidFill>
              </a:rPr>
              <a:t>Note: The range of years in this slide differs from those in previous slide.</a:t>
            </a:r>
            <a:endParaRPr lang="en-US" sz="1200" dirty="0">
              <a:solidFill>
                <a:srgbClr val="808080"/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81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Research on the Role of Incarceration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453897"/>
            <a:ext cx="8229600" cy="3679703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In </a:t>
            </a:r>
            <a:r>
              <a:rPr lang="en-US" dirty="0">
                <a:solidFill>
                  <a:schemeClr val="accent4"/>
                </a:solidFill>
              </a:rPr>
              <a:t>general, incarceration is not more effective than non-custodial sanctions at reducing </a:t>
            </a:r>
            <a:r>
              <a:rPr lang="en-US" dirty="0" smtClean="0">
                <a:solidFill>
                  <a:schemeClr val="accent4"/>
                </a:solidFill>
              </a:rPr>
              <a:t>recidivism</a:t>
            </a:r>
          </a:p>
          <a:p>
            <a:endParaRPr lang="en-US" sz="2000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For many lower-level offenders, incarceration can actually increase </a:t>
            </a:r>
            <a:r>
              <a:rPr lang="en-US" dirty="0" smtClean="0">
                <a:solidFill>
                  <a:schemeClr val="accent4"/>
                </a:solidFill>
              </a:rPr>
              <a:t>recidivism</a:t>
            </a:r>
          </a:p>
          <a:p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Longer </a:t>
            </a:r>
            <a:r>
              <a:rPr lang="en-US" dirty="0">
                <a:solidFill>
                  <a:schemeClr val="accent4"/>
                </a:solidFill>
              </a:rPr>
              <a:t>prison stays do not reduce recidivism more than shorter </a:t>
            </a:r>
            <a:r>
              <a:rPr lang="en-US" dirty="0" smtClean="0">
                <a:solidFill>
                  <a:schemeClr val="accent4"/>
                </a:solidFill>
              </a:rPr>
              <a:t>stays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1734" y="6281759"/>
            <a:ext cx="72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08080"/>
                </a:solidFill>
              </a:rPr>
              <a:t>Sources: Campbell Collaboration (2015); Drake &amp; </a:t>
            </a:r>
            <a:r>
              <a:rPr lang="en-US" sz="1200" dirty="0" err="1" smtClean="0">
                <a:solidFill>
                  <a:srgbClr val="808080"/>
                </a:solidFill>
              </a:rPr>
              <a:t>Aos</a:t>
            </a:r>
            <a:r>
              <a:rPr lang="en-US" sz="1200" dirty="0" smtClean="0">
                <a:solidFill>
                  <a:srgbClr val="808080"/>
                </a:solidFill>
              </a:rPr>
              <a:t> (2012); Meade et al. (2012); Nagin, Cullen &amp; Jonson (2009); Nagin &amp; Snodgrass (2013);</a:t>
            </a:r>
            <a:r>
              <a:rPr lang="nl-NL" sz="1200" dirty="0" smtClean="0">
                <a:solidFill>
                  <a:srgbClr val="808080"/>
                </a:solidFill>
              </a:rPr>
              <a:t> Nieuwbeerta, Nagin &amp; Blokland (2009);</a:t>
            </a:r>
            <a:r>
              <a:rPr lang="en-US" sz="1200" dirty="0" smtClean="0">
                <a:solidFill>
                  <a:srgbClr val="808080"/>
                </a:solidFill>
              </a:rPr>
              <a:t>  </a:t>
            </a:r>
            <a:r>
              <a:rPr lang="en-US" sz="1200" dirty="0" err="1" smtClean="0">
                <a:solidFill>
                  <a:srgbClr val="808080"/>
                </a:solidFill>
              </a:rPr>
              <a:t>Spohn</a:t>
            </a:r>
            <a:r>
              <a:rPr lang="en-US" sz="1200" dirty="0" smtClean="0">
                <a:solidFill>
                  <a:srgbClr val="808080"/>
                </a:solidFill>
              </a:rPr>
              <a:t> &amp; </a:t>
            </a:r>
            <a:r>
              <a:rPr lang="en-US" sz="1200" dirty="0" err="1" smtClean="0">
                <a:solidFill>
                  <a:srgbClr val="808080"/>
                </a:solidFill>
              </a:rPr>
              <a:t>Holleran</a:t>
            </a:r>
            <a:r>
              <a:rPr lang="en-US" sz="1200" dirty="0" smtClean="0">
                <a:solidFill>
                  <a:srgbClr val="808080"/>
                </a:solidFill>
              </a:rPr>
              <a:t> (2006)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70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Public Opinion </a:t>
            </a:r>
            <a:r>
              <a:rPr lang="en-US" sz="3600" dirty="0"/>
              <a:t>S</a:t>
            </a:r>
            <a:r>
              <a:rPr lang="en-US" sz="3600" dirty="0" smtClean="0"/>
              <a:t>upports </a:t>
            </a:r>
            <a:r>
              <a:rPr lang="en-US" sz="3600" dirty="0"/>
              <a:t>R</a:t>
            </a:r>
            <a:r>
              <a:rPr lang="en-US" sz="3600" dirty="0" smtClean="0"/>
              <a:t>ehabilitation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736" lvl="0" indent="-173736" defTabSz="457200">
              <a:spcBef>
                <a:spcPts val="750"/>
              </a:spcBef>
            </a:pPr>
            <a:r>
              <a:rPr lang="en-US" sz="2800" dirty="0"/>
              <a:t>“It does not matter whether a nonviolent offender is in prison for 21 or 24 or 27 months. What really matters is the system does a better job of making sure that when an offender does get out, he is less likely to commit another crime.”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54203" y="3900394"/>
          <a:ext cx="8347268" cy="186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1734" y="6281759"/>
            <a:ext cx="3478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808080"/>
                </a:solidFill>
              </a:rPr>
              <a:t>Source: 2012 Public Opinion Strategies/</a:t>
            </a:r>
            <a:r>
              <a:rPr lang="en-US" sz="1200" dirty="0" err="1">
                <a:solidFill>
                  <a:srgbClr val="808080"/>
                </a:solidFill>
              </a:rPr>
              <a:t>Mellman</a:t>
            </a:r>
            <a:r>
              <a:rPr lang="en-US" sz="1200" dirty="0">
                <a:solidFill>
                  <a:srgbClr val="808080"/>
                </a:solidFill>
              </a:rPr>
              <a:t> poll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JI 11/2015, v1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3E7A"/>
      </a:accent1>
      <a:accent2>
        <a:srgbClr val="5BA1DC"/>
      </a:accent2>
      <a:accent3>
        <a:srgbClr val="E1AD37"/>
      </a:accent3>
      <a:accent4>
        <a:srgbClr val="1A2E5B"/>
      </a:accent4>
      <a:accent5>
        <a:srgbClr val="73B632"/>
      </a:accent5>
      <a:accent6>
        <a:srgbClr val="D3E5B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JI blue full screen JC" id="{D3DCEC88-63C9-4492-89C4-CFCA2C0CF5F9}" vid="{4E403C2E-47CE-43B1-8B5C-41CAAA7BA9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CJI Power Point Template and Guide 2015</Template>
  <TotalTime>18915</TotalTime>
  <Words>641</Words>
  <Application>Microsoft Office PowerPoint</Application>
  <PresentationFormat>On-screen Show (4:3)</PresentationFormat>
  <Paragraphs>105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CJI 11/2015, v1</vt:lpstr>
      <vt:lpstr>The National Landscape of  Criminal Justice Reform</vt:lpstr>
      <vt:lpstr>Who we are</vt:lpstr>
      <vt:lpstr>The Prevailing View: 1970s –2000s</vt:lpstr>
      <vt:lpstr>U.S. Incarcerated Population Soars</vt:lpstr>
      <vt:lpstr>By 2008: About 1 in 31 Adults Under  Correctional Control </vt:lpstr>
      <vt:lpstr>State Correctional Spending Soars</vt:lpstr>
      <vt:lpstr>Despite Increased Spending, Recidivism Remained High</vt:lpstr>
      <vt:lpstr>Research on the Role of Incarceration</vt:lpstr>
      <vt:lpstr>Public Opinion Supports Rehabilitation</vt:lpstr>
      <vt:lpstr>Support for Reform Strong Across Political Parties </vt:lpstr>
      <vt:lpstr>Reframing the Debate</vt:lpstr>
      <vt:lpstr>Criminal Justice Policy Development</vt:lpstr>
      <vt:lpstr>Key Reform Policy Areas</vt:lpstr>
      <vt:lpstr>U.S. Incarcerated Population Drops </vt:lpstr>
      <vt:lpstr>U.S. Correctional Population Declines</vt:lpstr>
      <vt:lpstr>Crime Rates Do Not Increase</vt:lpstr>
      <vt:lpstr>CJI’s Florida Reports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Formatting Guidelines for CJI PowerPoint Presentations</dc:title>
  <dc:creator>Christian Schiavone</dc:creator>
  <cp:lastModifiedBy>George Barilich</cp:lastModifiedBy>
  <cp:revision>535</cp:revision>
  <cp:lastPrinted>2018-07-26T12:07:42Z</cp:lastPrinted>
  <dcterms:created xsi:type="dcterms:W3CDTF">2018-03-01T20:35:01Z</dcterms:created>
  <dcterms:modified xsi:type="dcterms:W3CDTF">2019-07-29T21:36:09Z</dcterms:modified>
</cp:coreProperties>
</file>