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66"/>
  </p:notesMasterIdLst>
  <p:sldIdLst>
    <p:sldId id="256" r:id="rId4"/>
    <p:sldId id="269" r:id="rId5"/>
    <p:sldId id="258" r:id="rId6"/>
    <p:sldId id="344" r:id="rId7"/>
    <p:sldId id="259" r:id="rId8"/>
    <p:sldId id="311" r:id="rId9"/>
    <p:sldId id="320" r:id="rId10"/>
    <p:sldId id="314" r:id="rId11"/>
    <p:sldId id="274" r:id="rId12"/>
    <p:sldId id="326" r:id="rId13"/>
    <p:sldId id="315" r:id="rId14"/>
    <p:sldId id="336" r:id="rId15"/>
    <p:sldId id="277" r:id="rId16"/>
    <p:sldId id="280" r:id="rId17"/>
    <p:sldId id="264" r:id="rId18"/>
    <p:sldId id="329" r:id="rId19"/>
    <p:sldId id="335" r:id="rId20"/>
    <p:sldId id="288" r:id="rId21"/>
    <p:sldId id="283" r:id="rId22"/>
    <p:sldId id="292" r:id="rId23"/>
    <p:sldId id="289" r:id="rId24"/>
    <p:sldId id="290" r:id="rId25"/>
    <p:sldId id="291" r:id="rId26"/>
    <p:sldId id="267" r:id="rId27"/>
    <p:sldId id="317" r:id="rId28"/>
    <p:sldId id="318" r:id="rId29"/>
    <p:sldId id="319" r:id="rId30"/>
    <p:sldId id="299" r:id="rId31"/>
    <p:sldId id="330" r:id="rId32"/>
    <p:sldId id="338" r:id="rId33"/>
    <p:sldId id="334" r:id="rId34"/>
    <p:sldId id="337" r:id="rId35"/>
    <p:sldId id="296" r:id="rId36"/>
    <p:sldId id="281" r:id="rId37"/>
    <p:sldId id="284" r:id="rId38"/>
    <p:sldId id="282" r:id="rId39"/>
    <p:sldId id="305" r:id="rId40"/>
    <p:sldId id="304" r:id="rId41"/>
    <p:sldId id="306" r:id="rId42"/>
    <p:sldId id="307" r:id="rId43"/>
    <p:sldId id="339" r:id="rId44"/>
    <p:sldId id="341" r:id="rId45"/>
    <p:sldId id="342" r:id="rId46"/>
    <p:sldId id="340" r:id="rId47"/>
    <p:sldId id="343" r:id="rId48"/>
    <p:sldId id="303" r:id="rId49"/>
    <p:sldId id="266" r:id="rId50"/>
    <p:sldId id="345" r:id="rId51"/>
    <p:sldId id="346" r:id="rId52"/>
    <p:sldId id="347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Donovan" initials="KD" lastIdx="2" clrIdx="0">
    <p:extLst>
      <p:ext uri="{19B8F6BF-5375-455C-9EA6-DF929625EA0E}">
        <p15:presenceInfo xmlns:p15="http://schemas.microsoft.com/office/powerpoint/2012/main" userId="S-1-5-21-1829646990-2875500076-687790876-13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FF"/>
    <a:srgbClr val="06768E"/>
    <a:srgbClr val="B7AF9C"/>
    <a:srgbClr val="B6B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7" autoAdjust="0"/>
    <p:restoredTop sz="79556" autoAdjust="0"/>
  </p:normalViewPr>
  <p:slideViewPr>
    <p:cSldViewPr snapToGrid="0">
      <p:cViewPr varScale="1">
        <p:scale>
          <a:sx n="37" d="100"/>
          <a:sy n="37" d="100"/>
        </p:scale>
        <p:origin x="4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m\Desktop\Reports\Tim%20Reports\Medicaid%20Report\Tables\Insurance%20Data%20-%20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Michigan</c:v>
                </c:pt>
              </c:strCache>
            </c:strRef>
          </c:tx>
          <c:spPr>
            <a:ln w="28575" cap="rnd">
              <a:solidFill>
                <a:srgbClr val="356978"/>
              </a:solidFill>
              <a:round/>
            </a:ln>
            <a:effectLst/>
          </c:spPr>
          <c:marker>
            <c:symbol val="none"/>
          </c:marker>
          <c:cat>
            <c:numRef>
              <c:f>Sheet2!$B$1:$H$1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Sheet2!$B$2:$H$2</c:f>
              <c:numCache>
                <c:formatCode>General</c:formatCode>
                <c:ptCount val="7"/>
                <c:pt idx="0">
                  <c:v>12.2</c:v>
                </c:pt>
                <c:pt idx="1">
                  <c:v>11.9</c:v>
                </c:pt>
                <c:pt idx="2">
                  <c:v>11.2</c:v>
                </c:pt>
                <c:pt idx="3">
                  <c:v>11</c:v>
                </c:pt>
                <c:pt idx="4">
                  <c:v>8</c:v>
                </c:pt>
                <c:pt idx="5">
                  <c:v>7</c:v>
                </c:pt>
                <c:pt idx="6">
                  <c:v>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F93-411D-9307-306189005A0D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rgbClr val="B9AF9D"/>
              </a:solidFill>
              <a:round/>
            </a:ln>
            <a:effectLst/>
          </c:spPr>
          <c:marker>
            <c:symbol val="none"/>
          </c:marker>
          <c:cat>
            <c:numRef>
              <c:f>Sheet2!$B$1:$H$1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Sheet2!$B$3:$H$3</c:f>
              <c:numCache>
                <c:formatCode>General</c:formatCode>
                <c:ptCount val="7"/>
                <c:pt idx="0">
                  <c:v>16</c:v>
                </c:pt>
                <c:pt idx="1">
                  <c:v>15.1</c:v>
                </c:pt>
                <c:pt idx="2">
                  <c:v>14.7</c:v>
                </c:pt>
                <c:pt idx="3">
                  <c:v>14.4</c:v>
                </c:pt>
                <c:pt idx="4">
                  <c:v>11.5</c:v>
                </c:pt>
                <c:pt idx="5">
                  <c:v>9.1</c:v>
                </c:pt>
                <c:pt idx="6">
                  <c:v>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F93-411D-9307-306189005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181928"/>
        <c:axId val="113182320"/>
      </c:lineChart>
      <c:catAx>
        <c:axId val="113181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182320"/>
        <c:crosses val="autoZero"/>
        <c:auto val="1"/>
        <c:lblAlgn val="ctr"/>
        <c:lblOffset val="100"/>
        <c:noMultiLvlLbl val="0"/>
      </c:catAx>
      <c:valAx>
        <c:axId val="11318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  <a:r>
                  <a:rPr lang="en-US" baseline="0"/>
                  <a:t> Uninsured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181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'Smoking and Education'!$N$3</c:f>
              <c:strCache>
                <c:ptCount val="1"/>
                <c:pt idx="0">
                  <c:v>Current smokers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'Smoking and Education'!$O$2:$U$2</c:f>
              <c:strCache>
                <c:ptCount val="7"/>
                <c:pt idx="0">
                  <c:v>Minnesota</c:v>
                </c:pt>
                <c:pt idx="1">
                  <c:v>Illinois</c:v>
                </c:pt>
                <c:pt idx="2">
                  <c:v>Wisconsin</c:v>
                </c:pt>
                <c:pt idx="3">
                  <c:v>Iowa</c:v>
                </c:pt>
                <c:pt idx="4">
                  <c:v>Michigan</c:v>
                </c:pt>
                <c:pt idx="5">
                  <c:v>Ohio</c:v>
                </c:pt>
                <c:pt idx="6">
                  <c:v>Indiana</c:v>
                </c:pt>
              </c:strCache>
            </c:strRef>
          </c:cat>
          <c:val>
            <c:numRef>
              <c:f>'Smoking and Education'!$O$3:$U$3</c:f>
              <c:numCache>
                <c:formatCode>0.00%</c:formatCode>
                <c:ptCount val="7"/>
                <c:pt idx="0">
                  <c:v>0.14499999999999999</c:v>
                </c:pt>
                <c:pt idx="1">
                  <c:v>0.155</c:v>
                </c:pt>
                <c:pt idx="2" formatCode="0%">
                  <c:v>0.16</c:v>
                </c:pt>
                <c:pt idx="3">
                  <c:v>0.17100000000000001</c:v>
                </c:pt>
                <c:pt idx="4">
                  <c:v>0.193</c:v>
                </c:pt>
                <c:pt idx="5">
                  <c:v>0.21099999999999999</c:v>
                </c:pt>
                <c:pt idx="6">
                  <c:v>0.218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5A-48A0-8C4D-C521D6A8F8E9}"/>
            </c:ext>
          </c:extLst>
        </c:ser>
        <c:ser>
          <c:idx val="2"/>
          <c:order val="1"/>
          <c:tx>
            <c:strRef>
              <c:f>'Smoking and Education'!$N$5</c:f>
              <c:strCache>
                <c:ptCount val="1"/>
                <c:pt idx="0">
                  <c:v>Bachelor's degree or higher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'Smoking and Education'!$O$2:$U$2</c:f>
              <c:strCache>
                <c:ptCount val="7"/>
                <c:pt idx="0">
                  <c:v>Minnesota</c:v>
                </c:pt>
                <c:pt idx="1">
                  <c:v>Illinois</c:v>
                </c:pt>
                <c:pt idx="2">
                  <c:v>Wisconsin</c:v>
                </c:pt>
                <c:pt idx="3">
                  <c:v>Iowa</c:v>
                </c:pt>
                <c:pt idx="4">
                  <c:v>Michigan</c:v>
                </c:pt>
                <c:pt idx="5">
                  <c:v>Ohio</c:v>
                </c:pt>
                <c:pt idx="6">
                  <c:v>Indiana</c:v>
                </c:pt>
              </c:strCache>
            </c:strRef>
          </c:cat>
          <c:val>
            <c:numRef>
              <c:f>'Smoking and Education'!$O$5:$U$5</c:f>
              <c:numCache>
                <c:formatCode>0.00%</c:formatCode>
                <c:ptCount val="7"/>
                <c:pt idx="0">
                  <c:v>0.34799999999999998</c:v>
                </c:pt>
                <c:pt idx="1">
                  <c:v>0.33400000000000002</c:v>
                </c:pt>
                <c:pt idx="2">
                  <c:v>0.28999999999999998</c:v>
                </c:pt>
                <c:pt idx="3">
                  <c:v>0.27700000000000002</c:v>
                </c:pt>
                <c:pt idx="4">
                  <c:v>0.28100000000000003</c:v>
                </c:pt>
                <c:pt idx="5">
                  <c:v>0.27200000000000002</c:v>
                </c:pt>
                <c:pt idx="6">
                  <c:v>0.253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5A-48A0-8C4D-C521D6A8F8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7095624"/>
        <c:axId val="237096016"/>
      </c:barChart>
      <c:catAx>
        <c:axId val="23709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096016"/>
        <c:crosses val="autoZero"/>
        <c:auto val="1"/>
        <c:lblAlgn val="ctr"/>
        <c:lblOffset val="100"/>
        <c:noMultiLvlLbl val="0"/>
      </c:catAx>
      <c:valAx>
        <c:axId val="23709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09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06280193236716E-2"/>
          <c:y val="3.1995346131471786E-2"/>
          <c:w val="0.96678743961352653"/>
          <c:h val="0.86789769734280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'LFB numbers Evers'!$B$2</c:f>
              <c:strCache>
                <c:ptCount val="1"/>
                <c:pt idx="0">
                  <c:v>Medicaid-Related GPR Appropriations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9"/>
              <c:layout>
                <c:manualLayout>
                  <c:x val="1.58881474420082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'LFB numbers Evers'!$C$1:$L$1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'LFB numbers Evers'!$C$2:$L$2</c:f>
              <c:numCache>
                <c:formatCode>"$"#,##0_);[Red]\("$"#,##0\)</c:formatCode>
                <c:ptCount val="10"/>
                <c:pt idx="0">
                  <c:v>1891.8049000000001</c:v>
                </c:pt>
                <c:pt idx="1">
                  <c:v>2015.3456000000001</c:v>
                </c:pt>
                <c:pt idx="2">
                  <c:v>2298.877</c:v>
                </c:pt>
                <c:pt idx="3">
                  <c:v>2483.7435</c:v>
                </c:pt>
                <c:pt idx="4">
                  <c:v>2772.3935999999999</c:v>
                </c:pt>
                <c:pt idx="5">
                  <c:v>2910.9733999999999</c:v>
                </c:pt>
                <c:pt idx="6">
                  <c:v>2977.4025000000001</c:v>
                </c:pt>
                <c:pt idx="7">
                  <c:v>3130</c:v>
                </c:pt>
                <c:pt idx="8">
                  <c:v>3099</c:v>
                </c:pt>
                <c:pt idx="9">
                  <c:v>3335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02-44DD-B7A9-40E3B0FA4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97501168"/>
        <c:axId val="197500384"/>
      </c:barChart>
      <c:catAx>
        <c:axId val="19750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97500384"/>
        <c:crosses val="autoZero"/>
        <c:auto val="1"/>
        <c:lblAlgn val="ctr"/>
        <c:lblOffset val="100"/>
        <c:noMultiLvlLbl val="0"/>
      </c:catAx>
      <c:valAx>
        <c:axId val="197500384"/>
        <c:scaling>
          <c:orientation val="minMax"/>
          <c:max val="3500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19750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'LFB JFC'!$B$2</c:f>
              <c:strCache>
                <c:ptCount val="1"/>
                <c:pt idx="0">
                  <c:v>Medicaid-Related GPR Appropriations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9"/>
              <c:layout>
                <c:manualLayout>
                  <c:x val="4.6081536003651719E-3"/>
                  <c:y val="-1.0180337405468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367392255315907E-2"/>
                      <c:h val="4.112856311809191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'LFB JFC'!$C$1:$L$1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'LFB JFC'!$C$2:$L$2</c:f>
              <c:numCache>
                <c:formatCode>"$"#,##0_);[Red]\("$"#,##0\)</c:formatCode>
                <c:ptCount val="10"/>
                <c:pt idx="0">
                  <c:v>1891.8049000000001</c:v>
                </c:pt>
                <c:pt idx="1">
                  <c:v>2015.3456000000001</c:v>
                </c:pt>
                <c:pt idx="2">
                  <c:v>2298.877</c:v>
                </c:pt>
                <c:pt idx="3">
                  <c:v>2483.7435</c:v>
                </c:pt>
                <c:pt idx="4">
                  <c:v>2772.3935999999999</c:v>
                </c:pt>
                <c:pt idx="5">
                  <c:v>2910.9733999999999</c:v>
                </c:pt>
                <c:pt idx="6">
                  <c:v>2977.4025000000001</c:v>
                </c:pt>
                <c:pt idx="7">
                  <c:v>3130</c:v>
                </c:pt>
                <c:pt idx="8">
                  <c:v>3272</c:v>
                </c:pt>
                <c:pt idx="9">
                  <c:v>3479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02-44DD-B7A9-40E3B0FA4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238933328"/>
        <c:axId val="238933720"/>
      </c:barChart>
      <c:catAx>
        <c:axId val="23893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238933720"/>
        <c:crosses val="autoZero"/>
        <c:auto val="1"/>
        <c:lblAlgn val="ctr"/>
        <c:lblOffset val="100"/>
        <c:noMultiLvlLbl val="0"/>
      </c:catAx>
      <c:valAx>
        <c:axId val="238933720"/>
        <c:scaling>
          <c:orientation val="minMax"/>
          <c:max val="3500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23893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Michigan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71-4853-8278-60575FDE5CEC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71-4853-8278-60575FDE5CEC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71-4853-8278-60575FDE5CEC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71-4853-8278-60575FDE5CEC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D71-4853-8278-60575FDE5CEC}"/>
              </c:ext>
            </c:extLst>
          </c:dPt>
          <c:dLbls>
            <c:dLbl>
              <c:idx val="0"/>
              <c:layout>
                <c:manualLayout>
                  <c:x val="0.11540075535039862"/>
                  <c:y val="0.235530195883622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D71-4853-8278-60575FDE5CEC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Sheet1!$B$1:$F$1</c:f>
              <c:strCache>
                <c:ptCount val="5"/>
                <c:pt idx="0">
                  <c:v>Employer-sponsored</c:v>
                </c:pt>
                <c:pt idx="1">
                  <c:v>Medicare</c:v>
                </c:pt>
                <c:pt idx="2">
                  <c:v>Medicaid</c:v>
                </c:pt>
                <c:pt idx="3">
                  <c:v>Uninsured</c:v>
                </c:pt>
                <c:pt idx="4">
                  <c:v>Non-Group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0.53</c:v>
                </c:pt>
                <c:pt idx="1">
                  <c:v>0.16</c:v>
                </c:pt>
                <c:pt idx="2">
                  <c:v>0.19</c:v>
                </c:pt>
                <c:pt idx="3">
                  <c:v>0.06</c:v>
                </c:pt>
                <c:pt idx="4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D71-4853-8278-60575FDE5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52513306354634"/>
          <c:y val="4.3650793650793648E-2"/>
          <c:w val="0.8192583994729743"/>
          <c:h val="0.69916531710131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[Budget_Stress_Charts.xlsx]HMP!$B$1</c:f>
              <c:strCache>
                <c:ptCount val="1"/>
                <c:pt idx="0">
                  <c:v>GF/GP Cost</c:v>
                </c:pt>
              </c:strCache>
            </c:strRef>
          </c:tx>
          <c:spPr>
            <a:solidFill>
              <a:srgbClr val="B7AF9C"/>
            </a:solidFill>
            <a:ln>
              <a:noFill/>
            </a:ln>
            <a:effectLst/>
          </c:spPr>
          <c:invertIfNegative val="0"/>
          <c:cat>
            <c:numRef>
              <c:f>[Budget_Stress_Charts.xlsx]HMP!$A$2:$A$9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[Budget_Stress_Charts.xlsx]HMP!$B$2:$B$9</c:f>
              <c:numCache>
                <c:formatCode>General</c:formatCode>
                <c:ptCount val="8"/>
                <c:pt idx="0">
                  <c:v>-20</c:v>
                </c:pt>
                <c:pt idx="1">
                  <c:v>-20</c:v>
                </c:pt>
                <c:pt idx="2">
                  <c:v>-20</c:v>
                </c:pt>
                <c:pt idx="3">
                  <c:v>-22</c:v>
                </c:pt>
                <c:pt idx="4">
                  <c:v>-81</c:v>
                </c:pt>
                <c:pt idx="5">
                  <c:v>-114</c:v>
                </c:pt>
                <c:pt idx="6">
                  <c:v>-193</c:v>
                </c:pt>
                <c:pt idx="7">
                  <c:v>-222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8D-489A-A185-C161913479B5}"/>
            </c:ext>
          </c:extLst>
        </c:ser>
        <c:ser>
          <c:idx val="1"/>
          <c:order val="1"/>
          <c:tx>
            <c:strRef>
              <c:f>[Budget_Stress_Charts.xlsx]HMP!$C$1</c:f>
              <c:strCache>
                <c:ptCount val="1"/>
                <c:pt idx="0">
                  <c:v>Budget Savings</c:v>
                </c:pt>
              </c:strCache>
            </c:strRef>
          </c:tx>
          <c:spPr>
            <a:solidFill>
              <a:srgbClr val="356978"/>
            </a:solidFill>
            <a:ln>
              <a:noFill/>
            </a:ln>
            <a:effectLst/>
          </c:spPr>
          <c:invertIfNegative val="0"/>
          <c:cat>
            <c:numRef>
              <c:f>[Budget_Stress_Charts.xlsx]HMP!$A$2:$A$9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[Budget_Stress_Charts.xlsx]HMP!$C$2:$C$9</c:f>
              <c:numCache>
                <c:formatCode>General</c:formatCode>
                <c:ptCount val="8"/>
                <c:pt idx="0">
                  <c:v>147</c:v>
                </c:pt>
                <c:pt idx="1">
                  <c:v>417</c:v>
                </c:pt>
                <c:pt idx="2">
                  <c:v>429</c:v>
                </c:pt>
                <c:pt idx="3">
                  <c:v>303</c:v>
                </c:pt>
                <c:pt idx="4">
                  <c:v>264</c:v>
                </c:pt>
                <c:pt idx="5">
                  <c:v>264</c:v>
                </c:pt>
                <c:pt idx="6">
                  <c:v>257</c:v>
                </c:pt>
                <c:pt idx="7">
                  <c:v>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8D-489A-A185-C16191347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98714272"/>
        <c:axId val="198714664"/>
      </c:barChart>
      <c:lineChart>
        <c:grouping val="standard"/>
        <c:varyColors val="0"/>
        <c:ser>
          <c:idx val="2"/>
          <c:order val="2"/>
          <c:tx>
            <c:strRef>
              <c:f>[Budget_Stress_Charts.xlsx]HMP!$D$1</c:f>
              <c:strCache>
                <c:ptCount val="1"/>
                <c:pt idx="0">
                  <c:v>Net Savings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[Budget_Stress_Charts.xlsx]HMP!$A$2:$A$9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[Budget_Stress_Charts.xlsx]HMP!$D$2:$D$9</c:f>
              <c:numCache>
                <c:formatCode>General</c:formatCode>
                <c:ptCount val="8"/>
                <c:pt idx="0">
                  <c:v>127</c:v>
                </c:pt>
                <c:pt idx="1">
                  <c:v>397</c:v>
                </c:pt>
                <c:pt idx="2">
                  <c:v>409</c:v>
                </c:pt>
                <c:pt idx="3">
                  <c:v>281</c:v>
                </c:pt>
                <c:pt idx="4">
                  <c:v>183</c:v>
                </c:pt>
                <c:pt idx="5">
                  <c:v>150</c:v>
                </c:pt>
                <c:pt idx="6">
                  <c:v>64</c:v>
                </c:pt>
                <c:pt idx="7">
                  <c:v>13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E8D-489A-A185-C16191347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714272"/>
        <c:axId val="198714664"/>
      </c:lineChart>
      <c:catAx>
        <c:axId val="198714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714664"/>
        <c:crosses val="autoZero"/>
        <c:auto val="1"/>
        <c:lblAlgn val="ctr"/>
        <c:lblOffset val="100"/>
        <c:noMultiLvlLbl val="0"/>
      </c:catAx>
      <c:valAx>
        <c:axId val="19871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(millions of dollars)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71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Total</a:t>
            </a:r>
            <a:r>
              <a:rPr lang="en-US" b="1" baseline="0" dirty="0"/>
              <a:t> = 24.6 Million</a:t>
            </a:r>
            <a:endParaRPr lang="en-US" b="1" dirty="0"/>
          </a:p>
        </c:rich>
      </c:tx>
      <c:layout>
        <c:manualLayout>
          <c:xMode val="edge"/>
          <c:yMode val="edge"/>
          <c:x val="0.63816666666666666"/>
          <c:y val="0.905581489190132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8F-4576-91A2-D783C1C8B56C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8F-4576-91A2-D783C1C8B56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8F-4576-91A2-D783C1C8B56C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8F-4576-91A2-D783C1C8B56C}"/>
              </c:ext>
            </c:extLst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88F-4576-91A2-D783C1C8B56C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88F-4576-91A2-D783C1C8B56C}"/>
              </c:ext>
            </c:extLst>
          </c:dPt>
          <c:dLbls>
            <c:dLbl>
              <c:idx val="0"/>
              <c:layout>
                <c:manualLayout>
                  <c:x val="1.3888888888888888E-2"/>
                  <c:y val="-2.921230610290749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8F-4576-91A2-D783C1C8B56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8333333333333362E-2"/>
                  <c:y val="-2.50391195167780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8F-4576-91A2-D783C1C8B56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543973941368076E-2"/>
                  <c:y val="1.50653168353955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88F-4576-91A2-D783C1C8B56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879102652885019E-2"/>
                  <c:y val="6.182227221597300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88F-4576-91A2-D783C1C8B56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5703916489266206E-2"/>
                  <c:y val="-1.90476190476190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88F-4576-91A2-D783C1C8B56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678234031820941E-2"/>
                  <c:y val="-2.01385826771653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88F-4576-91A2-D783C1C8B56C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Sheet1!$A$1:$A$6</c:f>
              <c:strCache>
                <c:ptCount val="6"/>
                <c:pt idx="0">
                  <c:v>Working Full-Time</c:v>
                </c:pt>
                <c:pt idx="1">
                  <c:v>Working Part-Time</c:v>
                </c:pt>
                <c:pt idx="2">
                  <c:v>Not Working Due to Illness or Disability</c:v>
                </c:pt>
                <c:pt idx="3">
                  <c:v>Not Working Due to School Attendance</c:v>
                </c:pt>
                <c:pt idx="4">
                  <c:v>Not Working Due to Caregiving</c:v>
                </c:pt>
                <c:pt idx="5">
                  <c:v>Not Working for Other Reason</c:v>
                </c:pt>
              </c:strCache>
            </c:strRef>
          </c:cat>
          <c:val>
            <c:numRef>
              <c:f>Sheet1!$B$1:$B$6</c:f>
              <c:numCache>
                <c:formatCode>0%</c:formatCode>
                <c:ptCount val="6"/>
                <c:pt idx="0">
                  <c:v>0.42</c:v>
                </c:pt>
                <c:pt idx="1">
                  <c:v>0.18</c:v>
                </c:pt>
                <c:pt idx="2">
                  <c:v>0.14000000000000001</c:v>
                </c:pt>
                <c:pt idx="3">
                  <c:v>0.06</c:v>
                </c:pt>
                <c:pt idx="4">
                  <c:v>0.12</c:v>
                </c:pt>
                <c:pt idx="5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88F-4576-91A2-D783C1C8B5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14947316368063"/>
          <c:y val="5.5984848798231714E-2"/>
          <c:w val="0.81988557713008392"/>
          <c:h val="0.819234166726138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5697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74-49C1-93DC-AF42A43C2D28}"/>
              </c:ext>
            </c:extLst>
          </c:dPt>
          <c:dPt>
            <c:idx val="1"/>
            <c:invertIfNegative val="0"/>
            <c:bubble3D val="0"/>
            <c:spPr>
              <a:solidFill>
                <a:srgbClr val="D5191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74-49C1-93DC-AF42A43C2D2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74-49C1-93DC-AF42A43C2D28}"/>
              </c:ext>
            </c:extLst>
          </c:dPt>
          <c:dPt>
            <c:idx val="3"/>
            <c:invertIfNegative val="0"/>
            <c:bubble3D val="0"/>
            <c:spPr>
              <a:solidFill>
                <a:srgbClr val="B9AF9D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74-49C1-93DC-AF42A43C2D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Working</c:v>
                </c:pt>
                <c:pt idx="1">
                  <c:v>Out of Work</c:v>
                </c:pt>
                <c:pt idx="2">
                  <c:v>Unable to Work</c:v>
                </c:pt>
                <c:pt idx="3">
                  <c:v>Retired/Student/Homemaker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0.48799999999999999</c:v>
                </c:pt>
                <c:pt idx="1">
                  <c:v>0.27600000000000002</c:v>
                </c:pt>
                <c:pt idx="2">
                  <c:v>0.113</c:v>
                </c:pt>
                <c:pt idx="3">
                  <c:v>0.123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74-49C1-93DC-AF42A43C2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716232"/>
        <c:axId val="198716624"/>
      </c:barChart>
      <c:catAx>
        <c:axId val="198716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716624"/>
        <c:crosses val="autoZero"/>
        <c:auto val="1"/>
        <c:lblAlgn val="ctr"/>
        <c:lblOffset val="100"/>
        <c:noMultiLvlLbl val="0"/>
      </c:catAx>
      <c:valAx>
        <c:axId val="1987166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716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39240747080528"/>
          <c:y val="0.93009989111395164"/>
          <c:w val="0.8948681958233482"/>
          <c:h val="4.65509689203642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sng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u="sng" dirty="0"/>
              <a:t>Michigan’s $57.2</a:t>
            </a:r>
            <a:r>
              <a:rPr lang="en-US" sz="2000" b="1" u="sng" baseline="0" dirty="0"/>
              <a:t> Billion State Budget</a:t>
            </a:r>
            <a:endParaRPr lang="en-US" sz="2000" b="1" u="sng" dirty="0"/>
          </a:p>
        </c:rich>
      </c:tx>
      <c:layout>
        <c:manualLayout>
          <c:xMode val="edge"/>
          <c:yMode val="edge"/>
          <c:x val="0.26539855072463769"/>
          <c:y val="3.2709851727886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sng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4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55-43DB-AE12-1BF88704D2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55-43DB-AE12-1BF88704D2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55-43DB-AE12-1BF88704D2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55-43DB-AE12-1BF88704D2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55-43DB-AE12-1BF88704D29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55-43DB-AE12-1BF88704D29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555-43DB-AE12-1BF88704D29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555-43DB-AE12-1BF88704D29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555-43DB-AE12-1BF88704D293}"/>
              </c:ext>
            </c:extLst>
          </c:dPt>
          <c:dLbls>
            <c:dLbl>
              <c:idx val="0"/>
              <c:layout>
                <c:manualLayout>
                  <c:x val="3.4762638365856441E-2"/>
                  <c:y val="-9.5141685565802173E-2"/>
                </c:manualLayout>
              </c:layout>
              <c:numFmt formatCode="&quot;$&quot;#,##0" sourceLinked="0"/>
              <c:spPr>
                <a:noFill/>
                <a:ln cap="rnd">
                  <a:noFill/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555-43DB-AE12-1BF88704D29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8843322818086221E-2"/>
                  <c:y val="-1.7078124493697548E-2"/>
                </c:manualLayout>
              </c:layout>
              <c:numFmt formatCode="&quot;$&quot;#,##0" sourceLinked="0"/>
              <c:spPr>
                <a:noFill/>
                <a:ln cap="rnd">
                  <a:noFill/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555-43DB-AE12-1BF88704D29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369042184944274"/>
                  <c:y val="6.137604462012094E-3"/>
                </c:manualLayout>
              </c:layout>
              <c:numFmt formatCode="&quot;$&quot;#,##0" sourceLinked="0"/>
              <c:spPr>
                <a:noFill/>
                <a:ln cap="rnd">
                  <a:noFill/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555-43DB-AE12-1BF88704D29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8572977290882074E-2"/>
                  <c:y val="2.0741136690131511E-2"/>
                </c:manualLayout>
              </c:layout>
              <c:numFmt formatCode="&quot;$&quot;#,##0" sourceLinked="0"/>
              <c:spPr>
                <a:noFill/>
                <a:ln cap="rnd">
                  <a:noFill/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555-43DB-AE12-1BF88704D29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4998383354254629E-2"/>
                  <c:y val="4.2422359670080047E-2"/>
                </c:manualLayout>
              </c:layout>
              <c:numFmt formatCode="&quot;$&quot;#,##0" sourceLinked="0"/>
              <c:spPr>
                <a:noFill/>
                <a:ln cap="rnd">
                  <a:noFill/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555-43DB-AE12-1BF88704D29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2474666210201986"/>
                  <c:y val="-0.10819412494608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ABAAC42-8100-4B5B-A404-B0AB1C3B99AD}" type="CATEGORYNAME">
                      <a:rPr lang="en-US" sz="1400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br>
                      <a:rPr lang="en-US" sz="1400" baseline="0" dirty="0"/>
                    </a:br>
                    <a:fld id="{E3E8D716-074E-4511-BB66-AC451BDC81EC}" type="VALUE">
                      <a:rPr lang="en-US" sz="1400" baseline="0" smtClean="0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sz="1400" baseline="0" dirty="0"/>
                  </a:p>
                </c:rich>
              </c:tx>
              <c:numFmt formatCode="&quot;$&quot;#,##0" sourceLinked="0"/>
              <c:spPr>
                <a:noFill/>
                <a:ln cap="rnd">
                  <a:noFill/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555-43DB-AE12-1BF88704D293}"/>
                </c:ext>
                <c:ext xmlns:c15="http://schemas.microsoft.com/office/drawing/2012/chart" uri="{CE6537A1-D6FC-4f65-9D91-7224C49458BB}">
                  <c15:layout>
                    <c:manualLayout>
                      <c:w val="0.15778985507246376"/>
                      <c:h val="0.2126665384160467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4.2270483852561908E-2"/>
                  <c:y val="-0.19966917679942323"/>
                </c:manualLayout>
              </c:layout>
              <c:numFmt formatCode="&quot;$&quot;#,##0" sourceLinked="0"/>
              <c:spPr>
                <a:noFill/>
                <a:ln cap="rnd">
                  <a:noFill/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555-43DB-AE12-1BF88704D293}"/>
                </c:ext>
                <c:ext xmlns:c15="http://schemas.microsoft.com/office/drawing/2012/chart" uri="{CE6537A1-D6FC-4f65-9D91-7224C49458BB}">
                  <c15:layout>
                    <c:manualLayout>
                      <c:w val="0.15536285882245793"/>
                      <c:h val="0.17321823660931274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3.3648790746582544E-2"/>
                  <c:y val="-3.9506172839506172E-2"/>
                </c:manualLayout>
              </c:layout>
              <c:numFmt formatCode="&quot;$&quot;#,##0" sourceLinked="0"/>
              <c:spPr>
                <a:noFill/>
                <a:ln cap="rnd">
                  <a:noFill/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555-43DB-AE12-1BF88704D293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13880126182965299"/>
                  <c:y val="1.646090534979423E-2"/>
                </c:manualLayout>
              </c:layout>
              <c:numFmt formatCode="&quot;$&quot;#,##0" sourceLinked="0"/>
              <c:spPr>
                <a:noFill/>
                <a:ln cap="rnd">
                  <a:noFill/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555-43DB-AE12-1BF88704D293}"/>
                </c:ext>
                <c:ext xmlns:c15="http://schemas.microsoft.com/office/drawing/2012/chart" uri="{CE6537A1-D6FC-4f65-9D91-7224C49458BB}"/>
              </c:extLst>
            </c:dLbl>
            <c:numFmt formatCode="&quot;$&quot;#,##0" sourceLinked="0"/>
            <c:spPr>
              <a:ln cap="rnd">
                <a:noFill/>
                <a:round/>
              </a:ln>
              <a:scene3d>
                <a:camera prst="orthographicFront"/>
                <a:lightRig rig="threePt" dir="t"/>
              </a:scene3d>
              <a:sp3d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Schools</c:v>
                </c:pt>
                <c:pt idx="1">
                  <c:v>Transportation</c:v>
                </c:pt>
                <c:pt idx="2">
                  <c:v>Higher Education</c:v>
                </c:pt>
                <c:pt idx="3">
                  <c:v>Corrections</c:v>
                </c:pt>
                <c:pt idx="4">
                  <c:v>Revenue Sharing</c:v>
                </c:pt>
                <c:pt idx="5">
                  <c:v>Workforce and Economic Development</c:v>
                </c:pt>
                <c:pt idx="6">
                  <c:v>Other Government Functions</c:v>
                </c:pt>
                <c:pt idx="7">
                  <c:v>Medical and Behavioral Health Services</c:v>
                </c:pt>
                <c:pt idx="8">
                  <c:v>Other Health and Human Services</c:v>
                </c:pt>
              </c:strCache>
            </c:strRef>
          </c:cat>
          <c:val>
            <c:numRef>
              <c:f>Sheet1!$B$2:$B$10</c:f>
              <c:numCache>
                <c:formatCode>"$"#,##0</c:formatCode>
                <c:ptCount val="9"/>
                <c:pt idx="0">
                  <c:v>14844588800</c:v>
                </c:pt>
                <c:pt idx="1">
                  <c:v>5009788300</c:v>
                </c:pt>
                <c:pt idx="2">
                  <c:v>2077948100</c:v>
                </c:pt>
                <c:pt idx="3">
                  <c:v>2019056200</c:v>
                </c:pt>
                <c:pt idx="4">
                  <c:v>1314405300</c:v>
                </c:pt>
                <c:pt idx="5">
                  <c:v>1260746100</c:v>
                </c:pt>
                <c:pt idx="6">
                  <c:v>5215052600</c:v>
                </c:pt>
                <c:pt idx="7">
                  <c:v>19171364500</c:v>
                </c:pt>
                <c:pt idx="8">
                  <c:v>6317068200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F555-43DB-AE12-1BF88704D29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beve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'Avg Cost'!$B$8</c:f>
              <c:strCache>
                <c:ptCount val="1"/>
                <c:pt idx="0">
                  <c:v>Average Monthly Cost per Beneficiary (PMPM-FY2016)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0E-4386-BCBE-7BD4D0C72C3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0E-4386-BCBE-7BD4D0C72C30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CD0-46FA-8A84-A30BDCE5EF9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0E-4386-BCBE-7BD4D0C72C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'Avg Cost'!$A$9:$A$12</c:f>
              <c:strCache>
                <c:ptCount val="4"/>
                <c:pt idx="0">
                  <c:v>Healthy Michigan Plan</c:v>
                </c:pt>
                <c:pt idx="1">
                  <c:v>Traditional Medicaid (Income-Based)</c:v>
                </c:pt>
                <c:pt idx="2">
                  <c:v>Blind and Disabled</c:v>
                </c:pt>
                <c:pt idx="3">
                  <c:v>Old Age Assistance</c:v>
                </c:pt>
              </c:strCache>
            </c:strRef>
          </c:cat>
          <c:val>
            <c:numRef>
              <c:f>'Avg Cost'!$B$9:$B$12</c:f>
              <c:numCache>
                <c:formatCode>"$"#,##0</c:formatCode>
                <c:ptCount val="4"/>
                <c:pt idx="0">
                  <c:v>504.39</c:v>
                </c:pt>
                <c:pt idx="1">
                  <c:v>742.48</c:v>
                </c:pt>
                <c:pt idx="2">
                  <c:v>1458.92</c:v>
                </c:pt>
                <c:pt idx="3">
                  <c:v>1937.1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00E-4386-BCBE-7BD4D0C72C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98984040"/>
        <c:axId val="198984432"/>
      </c:barChart>
      <c:catAx>
        <c:axId val="19898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84432"/>
        <c:crosses val="autoZero"/>
        <c:auto val="1"/>
        <c:lblAlgn val="ctr"/>
        <c:lblOffset val="100"/>
        <c:noMultiLvlLbl val="0"/>
      </c:catAx>
      <c:valAx>
        <c:axId val="19898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84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Life Expectancy at 25</c:v>
                </c:pt>
                <c:pt idx="1">
                  <c:v>Males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Less than high School</c:v>
                </c:pt>
                <c:pt idx="1">
                  <c:v>High school Graduate</c:v>
                </c:pt>
                <c:pt idx="2">
                  <c:v>Some college</c:v>
                </c:pt>
                <c:pt idx="3">
                  <c:v>College graduate</c:v>
                </c:pt>
                <c:pt idx="4">
                  <c:v>Graduate degree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  <c:pt idx="0">
                  <c:v>44.2</c:v>
                </c:pt>
                <c:pt idx="1">
                  <c:v>50.9</c:v>
                </c:pt>
                <c:pt idx="2">
                  <c:v>52.5</c:v>
                </c:pt>
                <c:pt idx="3">
                  <c:v>57.3</c:v>
                </c:pt>
                <c:pt idx="4">
                  <c:v>59.8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CB-4FAA-B806-CD60CA0C98AC}"/>
            </c:ext>
          </c:extLst>
        </c:ser>
        <c:ser>
          <c:idx val="1"/>
          <c:order val="1"/>
          <c:tx>
            <c:strRef>
              <c:f>Sheet1!$C$1:$C$2</c:f>
              <c:strCache>
                <c:ptCount val="2"/>
                <c:pt idx="0">
                  <c:v>Life Expectancy at 25</c:v>
                </c:pt>
                <c:pt idx="1">
                  <c:v>Females</c:v>
                </c:pt>
              </c:strCache>
            </c:strRef>
          </c:tx>
          <c:spPr>
            <a:solidFill>
              <a:srgbClr val="FFB3FF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Less than high School</c:v>
                </c:pt>
                <c:pt idx="1">
                  <c:v>High school Graduate</c:v>
                </c:pt>
                <c:pt idx="2">
                  <c:v>Some college</c:v>
                </c:pt>
                <c:pt idx="3">
                  <c:v>College graduate</c:v>
                </c:pt>
                <c:pt idx="4">
                  <c:v>Graduate degree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49.9</c:v>
                </c:pt>
                <c:pt idx="1">
                  <c:v>56.2</c:v>
                </c:pt>
                <c:pt idx="2">
                  <c:v>58.3</c:v>
                </c:pt>
                <c:pt idx="3">
                  <c:v>61.5</c:v>
                </c:pt>
                <c:pt idx="4">
                  <c:v>61.6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CB-4FAA-B806-CD60CA0C9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141944"/>
        <c:axId val="199142336"/>
      </c:barChart>
      <c:catAx>
        <c:axId val="199141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42336"/>
        <c:crosses val="autoZero"/>
        <c:auto val="1"/>
        <c:lblAlgn val="ctr"/>
        <c:lblOffset val="100"/>
        <c:noMultiLvlLbl val="0"/>
      </c:catAx>
      <c:valAx>
        <c:axId val="199142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14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'MI Smokers - data (2)'!$A$15:$B$15</c:f>
              <c:strCache>
                <c:ptCount val="2"/>
                <c:pt idx="0">
                  <c:v>Smokers</c:v>
                </c:pt>
                <c:pt idx="1">
                  <c:v>Michigan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'MI Smokers - data (2)'!$C$13:$F$14</c:f>
              <c:multiLvlStrCache>
                <c:ptCount val="4"/>
                <c:lvl>
                  <c:pt idx="0">
                    <c:v>Less than High School</c:v>
                  </c:pt>
                  <c:pt idx="1">
                    <c:v>High School Grad</c:v>
                  </c:pt>
                  <c:pt idx="2">
                    <c:v>Some College</c:v>
                  </c:pt>
                  <c:pt idx="3">
                    <c:v>College Grad</c:v>
                  </c:pt>
                </c:lvl>
                <c:lvl>
                  <c:pt idx="0">
                    <c:v>Education</c:v>
                  </c:pt>
                </c:lvl>
              </c:multiLvlStrCache>
            </c:multiLvlStrRef>
          </c:cat>
          <c:val>
            <c:numRef>
              <c:f>'MI Smokers - data (2)'!$C$15:$F$15</c:f>
              <c:numCache>
                <c:formatCode>0.0%</c:formatCode>
                <c:ptCount val="4"/>
                <c:pt idx="0">
                  <c:v>0.38700000000000001</c:v>
                </c:pt>
                <c:pt idx="1">
                  <c:v>0.25900000000000001</c:v>
                </c:pt>
                <c:pt idx="2">
                  <c:v>0.21</c:v>
                </c:pt>
                <c:pt idx="3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4D-4D3B-B73B-961106517B3C}"/>
            </c:ext>
          </c:extLst>
        </c:ser>
        <c:ser>
          <c:idx val="1"/>
          <c:order val="1"/>
          <c:tx>
            <c:strRef>
              <c:f>'MI Smokers - data (2)'!$A$16:$B$16</c:f>
              <c:strCache>
                <c:ptCount val="2"/>
                <c:pt idx="0">
                  <c:v>Smokers</c:v>
                </c:pt>
                <c:pt idx="1">
                  <c:v>U.S.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'MI Smokers - data (2)'!$C$13:$F$14</c:f>
              <c:multiLvlStrCache>
                <c:ptCount val="4"/>
                <c:lvl>
                  <c:pt idx="0">
                    <c:v>Less than High School</c:v>
                  </c:pt>
                  <c:pt idx="1">
                    <c:v>High School Grad</c:v>
                  </c:pt>
                  <c:pt idx="2">
                    <c:v>Some College</c:v>
                  </c:pt>
                  <c:pt idx="3">
                    <c:v>College Grad</c:v>
                  </c:pt>
                </c:lvl>
                <c:lvl>
                  <c:pt idx="0">
                    <c:v>Education</c:v>
                  </c:pt>
                </c:lvl>
              </c:multiLvlStrCache>
            </c:multiLvlStrRef>
          </c:cat>
          <c:val>
            <c:numRef>
              <c:f>'MI Smokers - data (2)'!$C$16:$F$16</c:f>
              <c:numCache>
                <c:formatCode>0.0%</c:formatCode>
                <c:ptCount val="4"/>
                <c:pt idx="0">
                  <c:v>0.27300000000000002</c:v>
                </c:pt>
                <c:pt idx="1">
                  <c:v>0.223</c:v>
                </c:pt>
                <c:pt idx="2">
                  <c:v>0.17899999999999999</c:v>
                </c:pt>
                <c:pt idx="3">
                  <c:v>6.5000000000000002E-2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4D-4D3B-B73B-961106517B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7093664"/>
        <c:axId val="237094056"/>
      </c:barChart>
      <c:catAx>
        <c:axId val="23709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094056"/>
        <c:crosses val="autoZero"/>
        <c:auto val="1"/>
        <c:lblAlgn val="ctr"/>
        <c:lblOffset val="100"/>
        <c:noMultiLvlLbl val="0"/>
      </c:catAx>
      <c:valAx>
        <c:axId val="23709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09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575C9-BE7D-488A-8FED-E8C9BD58F6F1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6593D-0303-4B69-A7CD-9BD77A2BA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5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health-reform/state-indicator/marketplace-enrollment/?currentTimeframe=0&amp;sortModel=%7b%22colId%22:%22Location%22,%22sort%22:%22asc%22%7d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24% in Mississippi even without expansion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47% in Puerto Rico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6593D-0303-4B69-A7CD-9BD77A2BA7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37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 baseline="0" dirty="0"/>
              <a:t> Data: MDHHS</a:t>
            </a:r>
          </a:p>
          <a:p>
            <a:endParaRPr lang="en-US" baseline="0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Seniors and people with disabilities make up 1 in 4 beneficiaries but account for almost two-thirds of Medicaid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6593D-0303-4B69-A7CD-9BD77A2BA7A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66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6593D-0303-4B69-A7CD-9BD77A2BA7A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8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6593D-0303-4B69-A7CD-9BD77A2BA7A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28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6593D-0303-4B69-A7CD-9BD77A2BA7A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0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 100,000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6593D-0303-4B69-A7CD-9BD77A2BA7A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5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D0153-2E47-4074-B565-FF0F47AB1467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11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0153-2E47-4074-B565-FF0F47AB1467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03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0153-2E47-4074-B565-FF0F47AB1467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55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0153-2E47-4074-B565-FF0F47AB1467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52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0153-2E47-4074-B565-FF0F47AB1467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5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https://www.kff.org/health-reform/state-indicator/marketplace-enrollment/?currentTimeframe=0&amp;sortModel=%7B%22colId%22:%22Location%22,%22sort%22:%22asc%22%7D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6593D-0303-4B69-A7CD-9BD77A2BA7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6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0153-2E47-4074-B565-FF0F47AB1467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99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0153-2E47-4074-B565-FF0F47AB1467}" type="slidenum">
              <a:rPr lang="en-US" smtClean="0">
                <a:solidFill>
                  <a:srgbClr val="000000"/>
                </a:solidFill>
              </a:rPr>
              <a:pPr/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03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D0153-2E47-4074-B565-FF0F47AB1467}" type="slidenum">
              <a:rPr lang="en-US" smtClean="0">
                <a:solidFill>
                  <a:srgbClr val="000000"/>
                </a:solidFill>
              </a:rPr>
              <a:pPr/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4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Kaiser Family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6593D-0303-4B69-A7CD-9BD77A2BA7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3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Today: 51% Employer, 15% Medicare, 22% Medicaid, 5% non-group, 5% uninsured, 1% other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6593D-0303-4B69-A7CD-9BD77A2BA7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1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Kaiser Family Foundation</a:t>
            </a:r>
            <a:br>
              <a:rPr lang="en-US" dirty="0"/>
            </a:br>
            <a:r>
              <a:rPr lang="en-US" dirty="0"/>
              <a:t>https://www.kff.org/medicaid/issue-brief/medicaid-and-work-requirements-new-guidance-state-waiver-details-and-key-issues/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6593D-0303-4B69-A7CD-9BD77A2BA7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83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Tipirneni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JAMA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Medicine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https://jamanetwork.com/journals/jamainternalmedicine/article-abstract/2664514?redirect=true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6593D-0303-4B69-A7CD-9BD77A2BA7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43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</a:t>
            </a:r>
            <a:r>
              <a:rPr lang="en-US" baseline="0" dirty="0"/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Tipirneni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al., JAMA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Medicine</a:t>
            </a:r>
            <a:r>
              <a:rPr lang="en-US" baseline="0" dirty="0"/>
              <a:t/>
            </a:r>
            <a:br>
              <a:rPr lang="en-US" baseline="0" dirty="0"/>
            </a:br>
            <a:r>
              <a:rPr lang="en-US" baseline="0" dirty="0"/>
              <a:t>https://jamanetwork.com/journals/jamainternalmedicine/article-abstract/2664514?redirect=true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6593D-0303-4B69-A7CD-9BD77A2BA7A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6593D-0303-4B69-A7CD-9BD77A2BA7A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04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6593D-0303-4B69-A7CD-9BD77A2BA7A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4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8960" y="2662873"/>
            <a:ext cx="3464560" cy="1655762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70800" y="2337753"/>
            <a:ext cx="0" cy="2427287"/>
          </a:xfrm>
          <a:prstGeom prst="line">
            <a:avLst/>
          </a:prstGeom>
          <a:ln w="19050">
            <a:solidFill>
              <a:srgbClr val="B7AF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96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99440"/>
            <a:ext cx="7508240" cy="66040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60005" y="6499413"/>
            <a:ext cx="411480" cy="365125"/>
          </a:xfrm>
        </p:spPr>
        <p:txBody>
          <a:bodyPr/>
          <a:lstStyle/>
          <a:p>
            <a:fld id="{D97FFA0B-26C0-49D6-999F-454F7AEEC3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8199120" y="0"/>
            <a:ext cx="399288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324451"/>
            <a:ext cx="7508240" cy="362109"/>
          </a:xfrm>
        </p:spPr>
        <p:txBody>
          <a:bodyPr/>
          <a:lstStyle>
            <a:lvl1pPr marL="0" indent="0">
              <a:buNone/>
              <a:defRPr sz="1600">
                <a:solidFill>
                  <a:srgbClr val="06768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04800" y="1905317"/>
            <a:ext cx="7508240" cy="412972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174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42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t="3440" r="86309" b="-3612"/>
          <a:stretch/>
        </p:blipFill>
        <p:spPr>
          <a:xfrm>
            <a:off x="9080501" y="-177172"/>
            <a:ext cx="3111500" cy="7415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195" y="2819401"/>
            <a:ext cx="7766936" cy="1646303"/>
          </a:xfrm>
        </p:spPr>
        <p:txBody>
          <a:bodyPr anchor="b">
            <a:noAutofit/>
          </a:bodyPr>
          <a:lstStyle>
            <a:lvl1pPr algn="l">
              <a:defRPr sz="7200">
                <a:solidFill>
                  <a:srgbClr val="DF6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195" y="5156200"/>
            <a:ext cx="7766936" cy="109689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7064421" cy="1966264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9042400" y="279400"/>
            <a:ext cx="6197600" cy="6096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91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333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4"/>
            <a:ext cx="629761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A50ECE6-D0CB-4E0A-AE31-A341CB7B560E}" type="slidenum">
              <a:rPr lang="en-US" sz="1867" smtClean="0">
                <a:solidFill>
                  <a:prstClr val="black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867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1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183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FE1E-2A58-42EE-8133-1941B8C7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F382-ECB8-4720-8B95-265B45251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23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FE1E-2A58-42EE-8133-1941B8C7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F382-ECB8-4720-8B95-265B45251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81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FE1E-2A58-42EE-8133-1941B8C7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F382-ECB8-4720-8B95-265B45251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33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FE1E-2A58-42EE-8133-1941B8C7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F382-ECB8-4720-8B95-265B45251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4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FE1E-2A58-42EE-8133-1941B8C7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F382-ECB8-4720-8B95-265B45251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7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0720" y="1122363"/>
            <a:ext cx="1130808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720" y="3642678"/>
            <a:ext cx="978408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1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FE1E-2A58-42EE-8133-1941B8C7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F382-ECB8-4720-8B95-265B45251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FE1E-2A58-42EE-8133-1941B8C7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F382-ECB8-4720-8B95-265B45251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39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FE1E-2A58-42EE-8133-1941B8C7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F382-ECB8-4720-8B95-265B45251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1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FE1E-2A58-42EE-8133-1941B8C7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F382-ECB8-4720-8B95-265B45251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82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FE1E-2A58-42EE-8133-1941B8C7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F382-ECB8-4720-8B95-265B45251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84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FE1E-2A58-42EE-8133-1941B8C7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F382-ECB8-4720-8B95-265B45251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0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9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76618"/>
            <a:ext cx="1215644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756343"/>
            <a:ext cx="121920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B6B6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54926" y="6462397"/>
            <a:ext cx="337073" cy="365125"/>
          </a:xfrm>
        </p:spPr>
        <p:txBody>
          <a:bodyPr/>
          <a:lstStyle/>
          <a:p>
            <a:fld id="{D97FFA0B-26C0-49D6-999F-454F7AEEC3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5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1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76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76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2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8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3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99440"/>
            <a:ext cx="7508240" cy="66040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8382000" y="599440"/>
            <a:ext cx="3596640" cy="52616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324451"/>
            <a:ext cx="7508240" cy="362109"/>
          </a:xfrm>
        </p:spPr>
        <p:txBody>
          <a:bodyPr/>
          <a:lstStyle>
            <a:lvl1pPr marL="0" indent="0">
              <a:buNone/>
              <a:defRPr sz="1600">
                <a:solidFill>
                  <a:srgbClr val="06768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304800" y="1905317"/>
            <a:ext cx="7508240" cy="457676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54926" y="6462397"/>
            <a:ext cx="337073" cy="365125"/>
          </a:xfrm>
        </p:spPr>
        <p:txBody>
          <a:bodyPr/>
          <a:lstStyle/>
          <a:p>
            <a:fld id="{D97FFA0B-26C0-49D6-999F-454F7AEEC3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1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0985" y="6492875"/>
            <a:ext cx="411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Brandon Grotesque Medium" panose="020B0603020203060202" pitchFamily="34" charset="0"/>
              </a:defRPr>
            </a:lvl1pPr>
          </a:lstStyle>
          <a:p>
            <a:fld id="{D97FFA0B-26C0-49D6-999F-454F7AEEC3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7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0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7AF9C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819" y="2921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41300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t="3440" r="86309" b="-3612"/>
          <a:stretch/>
        </p:blipFill>
        <p:spPr>
          <a:xfrm>
            <a:off x="9080501" y="-177172"/>
            <a:ext cx="3111500" cy="7415544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9042400" y="279400"/>
            <a:ext cx="6197600" cy="60960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5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defTabSz="609585" rtl="0" eaLnBrk="1" latinLnBrk="0" hangingPunct="1">
        <a:spcBef>
          <a:spcPct val="0"/>
        </a:spcBef>
        <a:buNone/>
        <a:defRPr sz="5333" kern="1200">
          <a:solidFill>
            <a:srgbClr val="DF6C4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89" indent="-457189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0575" indent="-380990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667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523962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133547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74313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33" kern="1200">
          <a:solidFill>
            <a:schemeClr val="tx1">
              <a:lumMod val="75000"/>
              <a:lumOff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35271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ts val="13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BFE1E-2A58-42EE-8133-1941B8C76A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4F382-ECB8-4720-8B95-265B45251F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8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michling@crcmich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rcmich.org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crcmich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www.crcmich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twitter.com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633" y="1808747"/>
            <a:ext cx="3801978" cy="3240506"/>
          </a:xfrm>
        </p:spPr>
        <p:txBody>
          <a:bodyPr>
            <a:normAutofit/>
          </a:bodyPr>
          <a:lstStyle/>
          <a:p>
            <a:r>
              <a:rPr lang="en-US" sz="2800" dirty="0"/>
              <a:t>Medicaid Expansion and the Laboratories of Democracy</a:t>
            </a:r>
          </a:p>
        </p:txBody>
      </p:sp>
    </p:spTree>
    <p:extLst>
      <p:ext uri="{BB962C8B-B14F-4D97-AF65-F5344CB8AC3E}">
        <p14:creationId xmlns:p14="http://schemas.microsoft.com/office/powerpoint/2010/main" val="2180310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Components of the Affordable Care 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7" cy="51823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New Marketplaces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99393"/>
            <a:ext cx="5157787" cy="39902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Individual Marketplace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B7AF9C"/>
                </a:solidFill>
              </a:rPr>
              <a:t>11,444,141 Americans selected a marketplace plan for 2019 (including 1,783,304 in Florida—highest in the nation)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Small Business Health Options Program (SHOP) Marketplace</a:t>
            </a:r>
          </a:p>
          <a:p>
            <a:pPr lvl="1"/>
            <a:r>
              <a:rPr lang="en-US" dirty="0"/>
              <a:t>Small Business Health Care Tax Credit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90689"/>
            <a:ext cx="5183188" cy="50870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Medicaid Expansion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99393"/>
            <a:ext cx="5183188" cy="3990269"/>
          </a:xfrm>
        </p:spPr>
        <p:txBody>
          <a:bodyPr>
            <a:normAutofit/>
          </a:bodyPr>
          <a:lstStyle/>
          <a:p>
            <a:r>
              <a:rPr lang="en-US" dirty="0"/>
              <a:t>Mandatory Expansion of Medicaid Became Optional for States</a:t>
            </a:r>
          </a:p>
          <a:p>
            <a:pPr lvl="1"/>
            <a:r>
              <a:rPr lang="en-US" i="1" dirty="0"/>
              <a:t>National Federation of Independent Business v. Sebelius </a:t>
            </a:r>
            <a:endParaRPr lang="en-U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Substantial Variability in State Medicaid Programs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84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5778"/>
            <a:ext cx="7508240" cy="948266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06768E"/>
                </a:solidFill>
              </a:rPr>
              <a:t>Current Status of State Medicaid Expansions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>
          <a:xfrm>
            <a:off x="8193024" y="6538"/>
            <a:ext cx="3998976" cy="6858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36 States (plus the District of Columbia) have expanded/are expanding Medicaid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Several states used Section 1115 Demonstration Waivers to deviate from federal guidelines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Maine became first to expand by ballot initiative in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Interesting developments in Utah, Wisconsin, Kentucky, and Arkansas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="" xmlns:a16="http://schemas.microsoft.com/office/drawing/2014/main" id="{ED9C645A-3978-4DB9-B5EC-A6D640BD8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" r="6105" b="7293"/>
          <a:stretch/>
        </p:blipFill>
        <p:spPr>
          <a:xfrm>
            <a:off x="0" y="1062319"/>
            <a:ext cx="8081682" cy="5139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749F2D-584D-488D-ACD6-0B31D36C3D98}"/>
              </a:ext>
            </a:extLst>
          </p:cNvPr>
          <p:cNvSpPr txBox="1"/>
          <p:nvPr/>
        </p:nvSpPr>
        <p:spPr>
          <a:xfrm>
            <a:off x="304800" y="6017251"/>
            <a:ext cx="3890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B7AF9C"/>
                </a:solidFill>
              </a:rPr>
              <a:t>Source: Kaiser Family Foundation</a:t>
            </a:r>
          </a:p>
        </p:txBody>
      </p:sp>
    </p:spTree>
    <p:extLst>
      <p:ext uri="{BB962C8B-B14F-4D97-AF65-F5344CB8AC3E}">
        <p14:creationId xmlns:p14="http://schemas.microsoft.com/office/powerpoint/2010/main" val="2141032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=""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6715E4F-CDF7-4AAD-9D56-B0549FE8C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" b="1070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3EB051-BB52-4732-94A9-29931A06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652" y="136525"/>
            <a:ext cx="5544669" cy="17553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+mj-lt"/>
              </a:rPr>
              <a:t>Michigan’s</a:t>
            </a:r>
            <a:br>
              <a:rPr lang="en-US" dirty="0">
                <a:solidFill>
                  <a:srgbClr val="FFFFFF"/>
                </a:solidFill>
                <a:latin typeface="+mj-lt"/>
              </a:rPr>
            </a:br>
            <a:r>
              <a:rPr lang="en-US" dirty="0">
                <a:solidFill>
                  <a:srgbClr val="FFFFFF"/>
                </a:solidFill>
                <a:latin typeface="+mj-lt"/>
              </a:rPr>
              <a:t>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F76D77-A92C-48C9-87CE-96D581CE0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5258" y="1891834"/>
            <a:ext cx="4455459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  <a:cs typeface="+mn-cs"/>
              </a:rPr>
              <a:t>The “Healthy Michigan Plan”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6EBC9F0-223C-4976-935F-3D3A432F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D97FFA0B-26C0-49D6-999F-454F7AEEC3B8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12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1262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Medicaid in Michigan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98126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6768E"/>
                </a:solidFill>
              </a:rPr>
              <a:t>Public Act 321 of 1966, Section 105</a:t>
            </a:r>
          </a:p>
          <a:p>
            <a:r>
              <a:rPr lang="en-US" sz="3200" dirty="0"/>
              <a:t>Traditionally for low-income children, elderly, &amp; the disabled</a:t>
            </a:r>
          </a:p>
          <a:p>
            <a:r>
              <a:rPr lang="en-US" sz="3200" dirty="0"/>
              <a:t>Largest source of funding for long-term care</a:t>
            </a:r>
          </a:p>
          <a:p>
            <a:r>
              <a:rPr lang="en-US" sz="3200" dirty="0"/>
              <a:t>Coverage for ~44 percent of all births in Michigan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3200" b="1" dirty="0">
                <a:solidFill>
                  <a:srgbClr val="06768E"/>
                </a:solidFill>
              </a:rPr>
              <a:t>Today:</a:t>
            </a:r>
          </a:p>
          <a:p>
            <a:r>
              <a:rPr lang="en-US" sz="3200" dirty="0"/>
              <a:t>1.7 million Medicaid enrollees in Michigan</a:t>
            </a:r>
          </a:p>
          <a:p>
            <a:r>
              <a:rPr lang="en-US" sz="3200" dirty="0"/>
              <a:t>Program cost of $17.8 billion (FY2019)</a:t>
            </a:r>
          </a:p>
          <a:p>
            <a:pPr lvl="1"/>
            <a:r>
              <a:rPr lang="en-US" sz="2800" dirty="0"/>
              <a:t>~$4 billion of this is for the Healthy Michigan Plan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73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E5EC40-0839-49A6-A175-2B8F8222B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18430"/>
          </a:xfrm>
        </p:spPr>
        <p:txBody>
          <a:bodyPr/>
          <a:lstStyle/>
          <a:p>
            <a:r>
              <a:rPr lang="en-US" dirty="0"/>
              <a:t>Medicaid Expansion in Michigan:</a:t>
            </a:r>
            <a:br>
              <a:rPr lang="en-US" dirty="0"/>
            </a:br>
            <a:r>
              <a:rPr lang="en-US" dirty="0"/>
              <a:t>The “Healthy Michigan Plan”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437168-5E83-4746-B015-3B7DA3C16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3555"/>
            <a:ext cx="10515600" cy="3693407"/>
          </a:xfrm>
        </p:spPr>
        <p:txBody>
          <a:bodyPr/>
          <a:lstStyle/>
          <a:p>
            <a:r>
              <a:rPr lang="en-US" dirty="0"/>
              <a:t>Signed by Governor Snyder in September of 2013</a:t>
            </a:r>
          </a:p>
          <a:p>
            <a:r>
              <a:rPr lang="en-US" dirty="0"/>
              <a:t>Expanded Michigan’s Adult Benefits Waiver program</a:t>
            </a:r>
          </a:p>
          <a:p>
            <a:r>
              <a:rPr lang="en-US" dirty="0"/>
              <a:t>Program implementation began April 2014</a:t>
            </a:r>
          </a:p>
          <a:p>
            <a:r>
              <a:rPr lang="en-US" dirty="0"/>
              <a:t>Expanded adult eligibility, including childless adults</a:t>
            </a:r>
          </a:p>
          <a:p>
            <a:pPr lvl="1"/>
            <a:r>
              <a:rPr lang="en-US" dirty="0"/>
              <a:t>Income at or below 138 percent of the federal poverty level</a:t>
            </a:r>
          </a:p>
          <a:p>
            <a:r>
              <a:rPr lang="en-US" dirty="0"/>
              <a:t>Covers around 650,000 beneficiaries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8BB9FCE-64B8-4F04-AEC1-E4A4B446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79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 in Proportion of Uninsured Persons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U.S. and Michigan, 2010-2016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>
          <a:xfrm>
            <a:off x="8266175" y="135467"/>
            <a:ext cx="3785617" cy="632069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Implementation 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2010: ACA Becomes Law Many Market Reforms occur within 180 days.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2011: Dependent coverage to 26; no annual/lifetime limits.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2014: Health Insurance Exchanges Open; Medicaid Expanded (in some states);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Insurance must cover pre-existing conditions and individuals must purchase health insurance.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2015: Employer Shared Responsibility Begins.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823500" y="6456163"/>
            <a:ext cx="411480" cy="365125"/>
          </a:xfrm>
        </p:spPr>
        <p:txBody>
          <a:bodyPr/>
          <a:lstStyle/>
          <a:p>
            <a:fld id="{D97FFA0B-26C0-49D6-999F-454F7AEEC3B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304800" y="1751170"/>
          <a:ext cx="7508240" cy="470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7919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Sources of Insurance in Michigan, 2015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The majority of Michiganders get insurance from their employment</a:t>
            </a:r>
          </a:p>
          <a:p>
            <a:r>
              <a:rPr lang="en-US" sz="2400" dirty="0"/>
              <a:t>Many Medicare beneficiaries receive additional support from Medicaid – known as “dual </a:t>
            </a:r>
            <a:r>
              <a:rPr lang="en-US" sz="2400" dirty="0" err="1"/>
              <a:t>eligibles</a:t>
            </a:r>
            <a:r>
              <a:rPr lang="en-US" sz="2400" dirty="0"/>
              <a:t>”</a:t>
            </a:r>
          </a:p>
          <a:p>
            <a:r>
              <a:rPr lang="en-US" sz="2400" dirty="0"/>
              <a:t>The number of people without insurance in Michigan is roughly equal to the number purchasing individual insurance plans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29481843"/>
              </p:ext>
            </p:extLst>
          </p:nvPr>
        </p:nvGraphicFramePr>
        <p:xfrm>
          <a:off x="6019800" y="1690688"/>
          <a:ext cx="5334000" cy="438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172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C0006-D42B-44CA-8C3B-2CC7F405A3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1115</a:t>
            </a:r>
            <a:br>
              <a:rPr lang="en-US" dirty="0"/>
            </a:br>
            <a:r>
              <a:rPr lang="en-US" dirty="0"/>
              <a:t>Demonstration Waivers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FF6CBFD-848A-4E73-8A69-F262CF5514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6768E"/>
                </a:solidFill>
              </a:rPr>
              <a:t>Choose your own [Medicaid] adventure!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5317222-1CE2-4CB4-A76A-D2DC0A16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02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549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Healthy Michigan Plan: Unique Characteristics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855043"/>
            <a:ext cx="10515600" cy="64343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Section 1115 Demonstration Waiver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35666" y="2498477"/>
            <a:ext cx="6920667" cy="339432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Cost-Sharing</a:t>
            </a:r>
          </a:p>
          <a:p>
            <a:r>
              <a:rPr lang="en-US" sz="3600" dirty="0"/>
              <a:t>Health Risk Assessments</a:t>
            </a:r>
          </a:p>
          <a:p>
            <a:r>
              <a:rPr lang="en-US" sz="3600" dirty="0"/>
              <a:t>Addressing Social Determinants of Health</a:t>
            </a:r>
          </a:p>
          <a:p>
            <a:r>
              <a:rPr lang="en-US" sz="3600" dirty="0"/>
              <a:t>Cost/Savings Sunset Mechanism</a:t>
            </a:r>
          </a:p>
          <a:p>
            <a:r>
              <a:rPr lang="en-US" sz="3600" i="1" dirty="0"/>
              <a:t>Work Requirements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36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45726-16DD-41A0-9332-93FD921E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Healthy Michigan Plan: Cost-Sharing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E17589-8B76-4C69-8867-4F8016A37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54409"/>
            <a:ext cx="5157787" cy="443472"/>
          </a:xfrm>
        </p:spPr>
        <p:txBody>
          <a:bodyPr>
            <a:normAutofit/>
          </a:bodyPr>
          <a:lstStyle/>
          <a:p>
            <a:r>
              <a:rPr lang="en-US" dirty="0"/>
              <a:t>Two Types of Cost-Sharing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F0F9FC-78AA-4019-A169-481AEF03C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97881"/>
            <a:ext cx="5332412" cy="40917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Co-pays</a:t>
            </a:r>
          </a:p>
          <a:p>
            <a:pPr lvl="1"/>
            <a:r>
              <a:rPr lang="en-US" dirty="0"/>
              <a:t>All beneficiaries</a:t>
            </a:r>
          </a:p>
          <a:p>
            <a:pPr lvl="1"/>
            <a:r>
              <a:rPr lang="en-US" dirty="0"/>
              <a:t>Fixed amount based on utilization</a:t>
            </a:r>
          </a:p>
          <a:p>
            <a:pPr lvl="1"/>
            <a:r>
              <a:rPr lang="en-US" dirty="0"/>
              <a:t>No co-pay for preventative or emergency services</a:t>
            </a:r>
          </a:p>
          <a:p>
            <a:r>
              <a:rPr lang="en-US" dirty="0"/>
              <a:t>“Premium” Contributions</a:t>
            </a:r>
          </a:p>
          <a:p>
            <a:pPr lvl="1"/>
            <a:r>
              <a:rPr lang="en-US" dirty="0"/>
              <a:t>Income above 100 percent FPL</a:t>
            </a:r>
          </a:p>
          <a:p>
            <a:pPr lvl="1"/>
            <a:r>
              <a:rPr lang="en-US" dirty="0"/>
              <a:t>Based on income and household size</a:t>
            </a:r>
          </a:p>
          <a:p>
            <a:r>
              <a:rPr lang="en-US" dirty="0"/>
              <a:t>Cost-sharing and premiums are not to exceed 5 percent of household income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FEB9AA7-4997-4DF6-94D1-B80F2C27F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167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Characteristics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34A4268-CCC1-489F-8026-53522186D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7881"/>
            <a:ext cx="5183188" cy="4091782"/>
          </a:xfrm>
        </p:spPr>
        <p:txBody>
          <a:bodyPr>
            <a:normAutofit/>
          </a:bodyPr>
          <a:lstStyle/>
          <a:p>
            <a:r>
              <a:rPr lang="en-US" dirty="0"/>
              <a:t>MI Health Account</a:t>
            </a:r>
          </a:p>
          <a:p>
            <a:pPr lvl="1"/>
            <a:r>
              <a:rPr lang="en-US" dirty="0"/>
              <a:t>Aims to facilitate beneficiary education and responsibility</a:t>
            </a:r>
          </a:p>
          <a:p>
            <a:pPr lvl="1"/>
            <a:r>
              <a:rPr lang="en-US" dirty="0"/>
              <a:t>Quarterly statements</a:t>
            </a:r>
          </a:p>
          <a:p>
            <a:pPr lvl="1"/>
            <a:r>
              <a:rPr lang="en-US" dirty="0"/>
              <a:t>Payment by mail or online</a:t>
            </a:r>
          </a:p>
          <a:p>
            <a:r>
              <a:rPr lang="en-US" dirty="0"/>
              <a:t>Consistent failure to pay results in garnishment by MI Department of Treasury</a:t>
            </a:r>
          </a:p>
          <a:p>
            <a:pPr lvl="1"/>
            <a:r>
              <a:rPr lang="en-US" dirty="0"/>
              <a:t>Benefits are not terminated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1A2944-2A7E-42C0-9DBC-BA67EEE8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9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847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Timothy </a:t>
            </a:r>
            <a:r>
              <a:rPr lang="en-US" dirty="0" err="1"/>
              <a:t>Michling</a:t>
            </a:r>
            <a:r>
              <a:rPr lang="en-US" dirty="0"/>
              <a:t>, Research Associate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49868"/>
            <a:ext cx="10515600" cy="5192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600" dirty="0"/>
              <a:t>Citizens Research Council of Michigan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F47394E1-A86D-4F97-AD1E-CD15BBFD3E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7" y="1568450"/>
            <a:ext cx="4830588" cy="4621213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569155"/>
            <a:ext cx="5754757" cy="4620508"/>
          </a:xfrm>
        </p:spPr>
        <p:txBody>
          <a:bodyPr>
            <a:normAutofit/>
          </a:bodyPr>
          <a:lstStyle/>
          <a:p>
            <a:r>
              <a:rPr lang="en-US" sz="2200" b="1" dirty="0"/>
              <a:t>Master of Public Administration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/>
              <a:t>Wayne State University</a:t>
            </a:r>
          </a:p>
          <a:p>
            <a:pPr lvl="1"/>
            <a:r>
              <a:rPr lang="en-US" sz="2000" dirty="0"/>
              <a:t>Graduate Certificate in Public Health Practice</a:t>
            </a:r>
          </a:p>
          <a:p>
            <a:r>
              <a:rPr lang="en-US" sz="2200" b="1" dirty="0"/>
              <a:t>Master of Public Health </a:t>
            </a:r>
            <a:r>
              <a:rPr lang="en-US" sz="1100" i="1" dirty="0"/>
              <a:t>candidate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Wayne State University School of Medicine</a:t>
            </a:r>
          </a:p>
          <a:p>
            <a:pPr lvl="1"/>
            <a:r>
              <a:rPr lang="en-US" sz="1800" dirty="0"/>
              <a:t>Graduate Certificate in Urban Planning</a:t>
            </a:r>
          </a:p>
          <a:p>
            <a:r>
              <a:rPr lang="en-US" sz="2200" b="1" dirty="0"/>
              <a:t>Master of Music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b="1" dirty="0"/>
              <a:t>Bachelor of Music </a:t>
            </a:r>
            <a:r>
              <a:rPr lang="en-US" sz="2200" dirty="0"/>
              <a:t>&amp; </a:t>
            </a:r>
            <a:r>
              <a:rPr lang="en-US" sz="2200" b="1" dirty="0"/>
              <a:t>Bachelor of Arts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University of Michigan - Ann Arbor</a:t>
            </a:r>
          </a:p>
          <a:p>
            <a:r>
              <a:rPr lang="en-US" sz="2200" b="1" dirty="0"/>
              <a:t>Artist’s Diploma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Colburn Conservatory of Music</a:t>
            </a:r>
          </a:p>
          <a:p>
            <a:r>
              <a:rPr lang="en-US" sz="2200" b="1" dirty="0"/>
              <a:t>Associate of Applied Science in Accounting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Washtenaw Community College </a:t>
            </a:r>
            <a:r>
              <a:rPr lang="en-US" sz="1100" i="1" dirty="0"/>
              <a:t>forthcoming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9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9FB011-D7F5-477D-8EE5-C500C052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Healthy Michigan Plan: Co-Pays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6809D3-ADF7-435D-A5AD-5491E338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20</a:t>
            </a:fld>
            <a:endParaRPr lang="en-US"/>
          </a:p>
        </p:txBody>
      </p:sp>
      <p:pic>
        <p:nvPicPr>
          <p:cNvPr id="2050" name="Picture 2" descr="MedicaidCoPays2017.jpg">
            <a:extLst>
              <a:ext uri="{FF2B5EF4-FFF2-40B4-BE49-F238E27FC236}">
                <a16:creationId xmlns="" xmlns:a16="http://schemas.microsoft.com/office/drawing/2014/main" id="{47725E04-873E-4B31-AD90-58B9C5B486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82" y="1315192"/>
            <a:ext cx="8449235" cy="50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CDAD64-63B1-4F88-A004-98FC1E4C3959}"/>
              </a:ext>
            </a:extLst>
          </p:cNvPr>
          <p:cNvSpPr txBox="1"/>
          <p:nvPr/>
        </p:nvSpPr>
        <p:spPr>
          <a:xfrm>
            <a:off x="7812741" y="2640755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C0C0C0"/>
                </a:highlight>
              </a:rPr>
              <a:t>$2</a:t>
            </a:r>
          </a:p>
        </p:txBody>
      </p:sp>
    </p:spTree>
    <p:extLst>
      <p:ext uri="{BB962C8B-B14F-4D97-AF65-F5344CB8AC3E}">
        <p14:creationId xmlns:p14="http://schemas.microsoft.com/office/powerpoint/2010/main" val="2583378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45726-16DD-41A0-9332-93FD921E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Healthy Michigan Plan:</a:t>
            </a:r>
            <a:br>
              <a:rPr lang="en-US" dirty="0"/>
            </a:br>
            <a:r>
              <a:rPr lang="en-US" dirty="0"/>
              <a:t>Health Risk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E17589-8B76-4C69-8867-4F8016A37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Mechanism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F0F9FC-78AA-4019-A169-481AEF03C9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Beneficiaries are encouraged to complete a Health Risk Assessment</a:t>
            </a:r>
          </a:p>
          <a:p>
            <a:r>
              <a:rPr lang="en-US" dirty="0"/>
              <a:t>Beneficiaries can choose one or more behaviors to address </a:t>
            </a:r>
          </a:p>
          <a:p>
            <a:r>
              <a:rPr lang="en-US" dirty="0"/>
              <a:t>Primary care provider provides attestation of Health Risk Assessment and plan to address behavior(s)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FEB9AA7-4997-4DF6-94D1-B80F2C27F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Healthy Behavior Examples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34A4268-CCC1-489F-8026-53522186DB5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Weight loss</a:t>
            </a:r>
          </a:p>
          <a:p>
            <a:r>
              <a:rPr lang="en-US" dirty="0"/>
              <a:t>Tobacco cessation</a:t>
            </a:r>
          </a:p>
          <a:p>
            <a:r>
              <a:rPr lang="en-US" dirty="0"/>
              <a:t>Address substance abuse</a:t>
            </a:r>
          </a:p>
          <a:p>
            <a:r>
              <a:rPr lang="en-US" dirty="0"/>
              <a:t>Stop alcohol use/abuse</a:t>
            </a:r>
          </a:p>
          <a:p>
            <a:r>
              <a:rPr lang="en-US" dirty="0"/>
              <a:t>Chronic condition follow-up</a:t>
            </a:r>
          </a:p>
          <a:p>
            <a:r>
              <a:rPr lang="en-US" dirty="0"/>
              <a:t>Immunization (flu vaccine)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1A2944-2A7E-42C0-9DBC-BA67EEE8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65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45726-16DD-41A0-9332-93FD921E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Healthy Michigan Plan:</a:t>
            </a:r>
            <a:br>
              <a:rPr lang="en-US" dirty="0"/>
            </a:br>
            <a:r>
              <a:rPr lang="en-US" dirty="0"/>
              <a:t>Social Determinants of Health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F0F9FC-78AA-4019-A169-481AEF03C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690687"/>
            <a:ext cx="11064035" cy="446806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Contract for Medicaid Managed Care Organizations includes: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Population health management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Inclusion of social determinants of health in data analytics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Admonition of health equity and disparity reduction goals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1A2944-2A7E-42C0-9DBC-BA67EEE8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07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45726-16DD-41A0-9332-93FD921E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Healthy Michigan Plan:</a:t>
            </a:r>
            <a:br>
              <a:rPr lang="en-US" dirty="0"/>
            </a:br>
            <a:r>
              <a:rPr lang="en-US" dirty="0"/>
              <a:t>Sunset Mechanism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E17589-8B76-4C69-8867-4F8016A37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Mechanism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F0F9FC-78AA-4019-A169-481AEF03C9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Program immediately terminated if:</a:t>
            </a:r>
          </a:p>
          <a:p>
            <a:pPr lvl="1"/>
            <a:r>
              <a:rPr lang="en-US" dirty="0"/>
              <a:t>Net costs exceed net savings</a:t>
            </a:r>
          </a:p>
          <a:p>
            <a:r>
              <a:rPr lang="en-US" dirty="0"/>
              <a:t>Savings determined by MDHHS and State Budget Office</a:t>
            </a:r>
          </a:p>
          <a:p>
            <a:r>
              <a:rPr lang="en-US" dirty="0"/>
              <a:t>Savings criteria purely fiscal and ignores numerous program benefits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FEB9AA7-4997-4DF6-94D1-B80F2C27F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Net Savings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1A2944-2A7E-42C0-9DBC-BA67EEE8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="" xmlns:a16="http://schemas.microsoft.com/office/drawing/2014/main" id="{49D953C7-CBB6-4A67-A410-14F239C4436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541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Medicaid Work Requirement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6768E"/>
                </a:solidFill>
              </a:rPr>
              <a:t>A forthcoming evolution or forgone conclusion?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46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1094E6-1D12-4CDC-8D98-7076F103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Work Status and Reason for Not Working Among U.S. Non-SSI, Nonelderly Medicaid Adults, 2017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F00C657-7A87-4441-A5AA-D849936C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19810506-93C4-4E0F-8622-8DF4E3F55EA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287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9515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E502A2-F761-4B49-915D-08F64DF5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Michigan Medicaid Expansion Enrollee Work Status, 2016 among those with at least 12 months of coverage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82BC3C-7ABD-4FDF-AF97-9DA5FC0E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89201EE7-B602-45B5-A785-02FC49A6FBA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7535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6275C2-A5AA-46D6-8F93-6AB7FFE67DC2}"/>
              </a:ext>
            </a:extLst>
          </p:cNvPr>
          <p:cNvSpPr txBox="1"/>
          <p:nvPr/>
        </p:nvSpPr>
        <p:spPr>
          <a:xfrm>
            <a:off x="8256797" y="1863089"/>
            <a:ext cx="216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Total = 379,627</a:t>
            </a:r>
          </a:p>
        </p:txBody>
      </p:sp>
    </p:spTree>
    <p:extLst>
      <p:ext uri="{BB962C8B-B14F-4D97-AF65-F5344CB8AC3E}">
        <p14:creationId xmlns:p14="http://schemas.microsoft.com/office/powerpoint/2010/main" val="675086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7012B9-9C8A-4C08-B161-1C72E063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Characteristics of “Out of Work” Healthy Michigan Plan Beneficiaries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DFB317-FAA8-4330-975A-F943ABDB9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More Likely to be Older, Male, in Fair/Poor Health, and Have Chronic Health Conditions and/or Functional Limitations</a:t>
            </a:r>
          </a:p>
          <a:p>
            <a:r>
              <a:rPr lang="en-US" sz="3200" dirty="0"/>
              <a:t>74 Percent Had a Chronic Health Condition</a:t>
            </a:r>
          </a:p>
          <a:p>
            <a:pPr lvl="1"/>
            <a:r>
              <a:rPr lang="en-US" sz="2800" dirty="0"/>
              <a:t>65.1 Percent Had at Least One Physical Condition</a:t>
            </a:r>
          </a:p>
          <a:p>
            <a:pPr lvl="1"/>
            <a:r>
              <a:rPr lang="en-US" sz="2800" dirty="0"/>
              <a:t>35.3 Percent Had at Least One Mental Condition</a:t>
            </a:r>
          </a:p>
          <a:p>
            <a:r>
              <a:rPr lang="en-US" sz="3200" dirty="0"/>
              <a:t>24.4 Percent Had a Physical Functional Impairment</a:t>
            </a:r>
          </a:p>
          <a:p>
            <a:r>
              <a:rPr lang="en-US" sz="3200" dirty="0"/>
              <a:t>25 Percent Had a Mental Impairment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B95678-16BC-45EC-822A-AB2C6A0A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19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67B589-A9D7-44CD-9111-77748991F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Potential Consequences of Medicaid</a:t>
            </a:r>
            <a:br>
              <a:rPr lang="en-US" sz="4400" dirty="0"/>
            </a:br>
            <a:r>
              <a:rPr lang="en-US" sz="4400" dirty="0"/>
              <a:t>Work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273DFE-E03B-4963-B388-B94A16D6E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Increased Administrative Burden</a:t>
            </a:r>
          </a:p>
          <a:p>
            <a:r>
              <a:rPr lang="en-US" sz="3600" dirty="0"/>
              <a:t>Termination of Benefits to Qualified (Working or Disabled) Individuals</a:t>
            </a:r>
          </a:p>
          <a:p>
            <a:r>
              <a:rPr lang="en-US" sz="3600" dirty="0"/>
              <a:t>Discontinuity of Care and Worsened Health Outcomes</a:t>
            </a:r>
          </a:p>
          <a:p>
            <a:r>
              <a:rPr lang="en-US" sz="3600" dirty="0"/>
              <a:t>Increased Emergency Room Utilization/Uncompensated Care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C5C2AD-41BD-453B-A8C7-7544BFA1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8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and Evaluating</a:t>
            </a:r>
            <a:br>
              <a:rPr lang="en-US" dirty="0"/>
            </a:br>
            <a:r>
              <a:rPr lang="en-US" dirty="0"/>
              <a:t>Health Care Policies and Reforms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5560" y="3729355"/>
            <a:ext cx="12192000" cy="1500187"/>
          </a:xfrm>
        </p:spPr>
        <p:txBody>
          <a:bodyPr>
            <a:normAutofit/>
          </a:bodyPr>
          <a:lstStyle/>
          <a:p>
            <a:r>
              <a:rPr lang="en-US" sz="3600" dirty="0"/>
              <a:t>Doctor, Doctor: Give me the news…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7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6768E"/>
                </a:solidFill>
              </a:rPr>
              <a:t>Citizens Research Council of Michigan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705"/>
            <a:ext cx="10515600" cy="463032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Founded in 1916</a:t>
            </a:r>
          </a:p>
          <a:p>
            <a:pPr marL="342900" indent="-342900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Conducts independent, non-partisan, fact-based research and analysis</a:t>
            </a:r>
          </a:p>
          <a:p>
            <a:pPr marL="342900" indent="-342900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Promotes sound policy for state and local governments through factual research that is accurate, independent, and objective</a:t>
            </a:r>
          </a:p>
          <a:p>
            <a:pPr marL="342900" indent="-342900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Relies on charitable contributions from individuals, businesses, and foundations </a:t>
            </a:r>
          </a:p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dirty="0"/>
              <a:t>Contact: </a:t>
            </a:r>
            <a:r>
              <a:rPr lang="en-US" dirty="0">
                <a:hlinkClick r:id="rId3"/>
              </a:rPr>
              <a:t>tmichling@crcmich.org</a:t>
            </a:r>
            <a:endParaRPr lang="en-US" dirty="0"/>
          </a:p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dirty="0"/>
              <a:t>Learn more at: </a:t>
            </a:r>
            <a:r>
              <a:rPr lang="en-US" dirty="0">
                <a:solidFill>
                  <a:schemeClr val="accent1"/>
                </a:solidFill>
                <a:hlinkClick r:id="rId4"/>
              </a:rPr>
              <a:t>www.crcmich.org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87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96542E-2A14-4939-9E4D-ED6B95CB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Pillars of Health Care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D33A16-E6F1-4BA3-9E58-E4EE40A6F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Cost</a:t>
            </a:r>
          </a:p>
          <a:p>
            <a:r>
              <a:rPr lang="en-US" sz="4400" dirty="0"/>
              <a:t>Access</a:t>
            </a:r>
          </a:p>
          <a:p>
            <a:r>
              <a:rPr lang="en-US" sz="4400" dirty="0"/>
              <a:t>Quality</a:t>
            </a:r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/>
              <a:t>Viewed by some as a case of “pick only 2”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337D83D-DC84-4075-83E5-9E644D53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5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47F586-614F-43B8-9667-29626770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365"/>
            <a:ext cx="10515600" cy="9681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Medicaid is an Enormous Expense for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BBCC4D9-3F60-461A-95CD-AA2C4A9A7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B748ED67-5BD4-43A6-BF0A-D72004473C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14220"/>
              </p:ext>
            </p:extLst>
          </p:nvPr>
        </p:nvGraphicFramePr>
        <p:xfrm>
          <a:off x="838200" y="1129554"/>
          <a:ext cx="10515600" cy="504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8611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C18F6A-5648-4478-9E16-04F306CF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0640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Medicaid is an Enormous Expense for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4578A2-4027-49F0-AB5D-822B96CBD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125" y="1075765"/>
            <a:ext cx="10515600" cy="44509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Of Michigan’s $19.2 billion in health care services spending, 71% is for traditional Medicaid and another 22% for Medicaid expansion</a:t>
            </a:r>
          </a:p>
          <a:p>
            <a:pPr lvl="1"/>
            <a:r>
              <a:rPr lang="en-US" dirty="0"/>
              <a:t>70% of the $19.2 billion comes from federal sources</a:t>
            </a:r>
          </a:p>
          <a:p>
            <a:pPr lvl="1"/>
            <a:r>
              <a:rPr lang="en-US" dirty="0"/>
              <a:t>16% ($3.1 billion) comes from the state general fund </a:t>
            </a:r>
            <a:endParaRPr lang="en-US" sz="1200" dirty="0"/>
          </a:p>
          <a:p>
            <a:r>
              <a:rPr lang="en-US" dirty="0"/>
              <a:t>FY 2019 general fund cost for Medicaid Expansion: $192 million</a:t>
            </a:r>
          </a:p>
          <a:p>
            <a:r>
              <a:rPr lang="en-US" dirty="0"/>
              <a:t>Costs are offset by $403 million in budget savings, including:</a:t>
            </a:r>
          </a:p>
          <a:p>
            <a:pPr lvl="1"/>
            <a:r>
              <a:rPr lang="en-US" dirty="0"/>
              <a:t>$168 million savings for mental health funding</a:t>
            </a:r>
          </a:p>
          <a:p>
            <a:pPr lvl="1"/>
            <a:r>
              <a:rPr lang="en-US" dirty="0"/>
              <a:t>$47 million for Adult Benefits Waiver program</a:t>
            </a:r>
          </a:p>
          <a:p>
            <a:pPr lvl="1"/>
            <a:r>
              <a:rPr lang="en-US" dirty="0"/>
              <a:t>$19 million for prisoner health care costs</a:t>
            </a:r>
          </a:p>
          <a:p>
            <a:pPr>
              <a:lnSpc>
                <a:spcPct val="120000"/>
              </a:lnSpc>
            </a:pPr>
            <a:r>
              <a:rPr lang="en-US" dirty="0"/>
              <a:t>Average cost per Medicaid beneficiary has increased by 46% since FY2001, yet this is far below the rate of general medical cost inflation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6E54D7D-734D-4419-9A57-7C497680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93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A89627-2A1B-4EFE-BE20-718852F3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Average Cost per Enrollee in Michigan</a:t>
            </a:r>
            <a:br>
              <a:rPr lang="en-US" dirty="0"/>
            </a:br>
            <a:r>
              <a:rPr lang="en-US" dirty="0"/>
              <a:t>by Medicaid Group, FY2016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7DD6D8-0CAD-48B6-9B9B-198E45DC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F24BF4A6-ADB4-4C1A-B187-D2122D184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7581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3269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45726-16DD-41A0-9332-93FD921E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Healthy Michigan Plan:</a:t>
            </a:r>
            <a:br>
              <a:rPr lang="en-US" dirty="0"/>
            </a:br>
            <a:r>
              <a:rPr lang="en-US" dirty="0"/>
              <a:t>Economic Impacts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34A4268-CCC1-489F-8026-53522186D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4957" y="1690687"/>
            <a:ext cx="11277508" cy="43251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Macroeconomic benefit from infusion of federal dollars</a:t>
            </a:r>
          </a:p>
          <a:p>
            <a:pPr lvl="1"/>
            <a:r>
              <a:rPr lang="en-US" sz="2800" dirty="0"/>
              <a:t>Job creation and increased personal income</a:t>
            </a:r>
          </a:p>
          <a:p>
            <a:r>
              <a:rPr lang="en-US" dirty="0"/>
              <a:t>Substantial reduction in uncompensated care</a:t>
            </a:r>
          </a:p>
          <a:p>
            <a:r>
              <a:rPr lang="en-US" dirty="0"/>
              <a:t>Bolstered rural hospitals and health providers</a:t>
            </a:r>
          </a:p>
          <a:p>
            <a:r>
              <a:rPr lang="en-US" dirty="0"/>
              <a:t>Cost reduction for private health plans </a:t>
            </a:r>
          </a:p>
          <a:p>
            <a:r>
              <a:rPr lang="en-US" dirty="0"/>
              <a:t>Workforce impact?</a:t>
            </a:r>
          </a:p>
          <a:p>
            <a:pPr lvl="1"/>
            <a:r>
              <a:rPr lang="en-US" dirty="0"/>
              <a:t>Evidence suggests that Medicaid expansion removed health-related barriers to work for some</a:t>
            </a:r>
          </a:p>
          <a:p>
            <a:pPr lvl="1"/>
            <a:r>
              <a:rPr lang="en-US" dirty="0"/>
              <a:t>Other argue that continued eligibility is a disincentive to work</a:t>
            </a:r>
          </a:p>
          <a:p>
            <a:pPr lvl="1"/>
            <a:r>
              <a:rPr lang="en-US" dirty="0"/>
              <a:t>Research on labor markets suggests either a positive or neutral net effect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1A2944-2A7E-42C0-9DBC-BA67EEE8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72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45726-16DD-41A0-9332-93FD921E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Healthy Michigan Plan:</a:t>
            </a:r>
            <a:br>
              <a:rPr lang="en-US" dirty="0"/>
            </a:br>
            <a:r>
              <a:rPr lang="en-US" dirty="0"/>
              <a:t>Enrollment and Access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E17589-8B76-4C69-8867-4F8016A37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F0F9FC-78AA-4019-A169-481AEF03C9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645,504 enrollees (as of 7-15)</a:t>
            </a:r>
          </a:p>
          <a:p>
            <a:pPr lvl="1"/>
            <a:r>
              <a:rPr lang="en-US" dirty="0"/>
              <a:t>Around 1/3 of Medicaid beneficiaries </a:t>
            </a:r>
          </a:p>
          <a:p>
            <a:r>
              <a:rPr lang="en-US" dirty="0"/>
              <a:t>Program surpassed first year enrollment goal of 322,000 in the first 100 days.</a:t>
            </a:r>
          </a:p>
          <a:p>
            <a:r>
              <a:rPr lang="en-US" dirty="0"/>
              <a:t>Almost half of enrollees are 19-34 in 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FEB9AA7-4997-4DF6-94D1-B80F2C27F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Access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34A4268-CCC1-489F-8026-53522186DB5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Usual source of care</a:t>
            </a:r>
          </a:p>
          <a:p>
            <a:r>
              <a:rPr lang="en-US" dirty="0"/>
              <a:t>Appointment availability</a:t>
            </a:r>
          </a:p>
          <a:p>
            <a:r>
              <a:rPr lang="en-US" dirty="0"/>
              <a:t>Affordable</a:t>
            </a:r>
          </a:p>
          <a:p>
            <a:r>
              <a:rPr lang="en-US" dirty="0"/>
              <a:t>Preventative health services</a:t>
            </a:r>
          </a:p>
          <a:p>
            <a:r>
              <a:rPr lang="en-US" dirty="0"/>
              <a:t>Medication adherence</a:t>
            </a:r>
          </a:p>
          <a:p>
            <a:r>
              <a:rPr lang="en-US" dirty="0"/>
              <a:t>More ambulatory care visits</a:t>
            </a:r>
          </a:p>
          <a:p>
            <a:r>
              <a:rPr lang="en-US" dirty="0"/>
              <a:t>Timely medical interventions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1A2944-2A7E-42C0-9DBC-BA67EEE8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64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745726-16DD-41A0-9332-93FD921E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Healthy Michigan Plan:</a:t>
            </a:r>
            <a:br>
              <a:rPr lang="en-US" dirty="0"/>
            </a:br>
            <a:r>
              <a:rPr lang="en-US" dirty="0"/>
              <a:t>Health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E17589-8B76-4C69-8867-4F8016A37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2200" y="1690687"/>
            <a:ext cx="5183188" cy="814388"/>
          </a:xfrm>
        </p:spPr>
        <p:txBody>
          <a:bodyPr>
            <a:normAutofit/>
          </a:bodyPr>
          <a:lstStyle/>
          <a:p>
            <a:r>
              <a:rPr lang="en-US" sz="4400" dirty="0"/>
              <a:t>Mortality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8F0F9FC-78AA-4019-A169-481AEF03C9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Increased utilization of health screenings and prevention</a:t>
            </a:r>
          </a:p>
          <a:p>
            <a:r>
              <a:rPr lang="en-US" dirty="0"/>
              <a:t>Improved mental health</a:t>
            </a:r>
          </a:p>
          <a:p>
            <a:r>
              <a:rPr lang="en-US" dirty="0"/>
              <a:t>Improved self-reported health status</a:t>
            </a:r>
          </a:p>
          <a:p>
            <a:r>
              <a:rPr lang="en-US" dirty="0"/>
              <a:t>Chronic condition management – mixed evidence</a:t>
            </a:r>
          </a:p>
          <a:p>
            <a:pPr lvl="1"/>
            <a:r>
              <a:rPr lang="en-US" dirty="0"/>
              <a:t>Reasonable criteria?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34A4268-CCC1-489F-8026-53522186DB5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Reduced mortality</a:t>
            </a:r>
          </a:p>
          <a:p>
            <a:pPr lvl="1"/>
            <a:r>
              <a:rPr lang="en-US" dirty="0" err="1"/>
              <a:t>Aall</a:t>
            </a:r>
            <a:r>
              <a:rPr lang="en-US" dirty="0"/>
              <a:t>-cause mortality</a:t>
            </a:r>
          </a:p>
          <a:p>
            <a:pPr lvl="1"/>
            <a:r>
              <a:rPr lang="en-US" dirty="0"/>
              <a:t>Life expectancy and Premature Years of Life Lost</a:t>
            </a:r>
          </a:p>
          <a:p>
            <a:r>
              <a:rPr lang="en-US" dirty="0"/>
              <a:t>7,000 – 17,000 estimated excess deaths in states that did not expand Medicaid during the first year.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1A2944-2A7E-42C0-9DBC-BA67EEE8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36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102FFEC-23B1-4643-820B-2AB2F6CB7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775" y="1690688"/>
            <a:ext cx="5432425" cy="814387"/>
          </a:xfrm>
        </p:spPr>
        <p:txBody>
          <a:bodyPr>
            <a:normAutofit/>
          </a:bodyPr>
          <a:lstStyle/>
          <a:p>
            <a:r>
              <a:rPr lang="en-US" sz="4400" dirty="0"/>
              <a:t>Morbidity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9482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217291-A9F8-4EF6-98C8-CE7890F0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6768E"/>
                </a:solidFill>
                <a:latin typeface="+mj-lt"/>
              </a:rPr>
              <a:t>Cost, Access, and Quality aren’t enough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F00DEA-5EA3-48A3-B032-683CF1525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305868"/>
            <a:ext cx="5127029" cy="40504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Michigan ranks better than average on measures of health care cost and access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In terms of quality, Michigan also has some of the highest ranked hospitals in the nation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Michigan Medicine recently ranked #5 on the Hospital Honor Roll from  US News Health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Yet, clinical care only accounts for a fraction of modifiable health outcomes</a:t>
            </a:r>
          </a:p>
          <a:p>
            <a:pPr marL="0" indent="0">
              <a:buNone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9" name="Content Placeholder 8" descr="A screenshot of a cell phone&#10;&#10;Description generated with very high confidence">
            <a:extLst>
              <a:ext uri="{FF2B5EF4-FFF2-40B4-BE49-F238E27FC236}">
                <a16:creationId xmlns="" xmlns:a16="http://schemas.microsoft.com/office/drawing/2014/main" id="{3A2EFFD9-F5F4-4A6A-89FA-8D11C12143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" b="5263"/>
          <a:stretch/>
        </p:blipFill>
        <p:spPr>
          <a:xfrm>
            <a:off x="6090613" y="0"/>
            <a:ext cx="6101387" cy="6858000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3CE6A1-95E0-4E99-A5E7-F9BBDE9F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D97FFA0B-26C0-49D6-999F-454F7AEEC3B8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37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867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217291-A9F8-4EF6-98C8-CE7890F0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Health Indicators in Michigan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F00DEA-5EA3-48A3-B032-683CF1525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 fontScale="92500"/>
          </a:bodyPr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highest rate of death due to heart disease</a:t>
            </a:r>
          </a:p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highest rate of cancer death</a:t>
            </a:r>
          </a:p>
          <a:p>
            <a:r>
              <a:rPr lang="en-US" dirty="0"/>
              <a:t>Michigan exceeded national average for deaths from chronic lower respiratory disease, diabetes, kidney disease, and influenza/pneumonia</a:t>
            </a:r>
          </a:p>
          <a:p>
            <a:r>
              <a:rPr lang="en-US" dirty="0"/>
              <a:t>Also exceeded the national average for drug overdoses, firearm deaths, and homicides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EA4B027-130C-4BC9-943A-95D521E3B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690688"/>
            <a:ext cx="5181600" cy="4486274"/>
          </a:xfrm>
        </p:spPr>
        <p:txBody>
          <a:bodyPr>
            <a:normAutofit fontScale="92500"/>
          </a:bodyPr>
          <a:lstStyle/>
          <a:p>
            <a:r>
              <a:rPr lang="en-US" dirty="0"/>
              <a:t>A third of adults in Michigan are obese</a:t>
            </a:r>
          </a:p>
          <a:p>
            <a:r>
              <a:rPr lang="en-US" dirty="0"/>
              <a:t>One in five adults in Michigan use tobacco</a:t>
            </a:r>
          </a:p>
          <a:p>
            <a:r>
              <a:rPr lang="en-US" dirty="0"/>
              <a:t>Infant and maternal mortality in Michigan exceed the national average</a:t>
            </a:r>
          </a:p>
          <a:p>
            <a:pPr lvl="1"/>
            <a:r>
              <a:rPr lang="en-US" dirty="0"/>
              <a:t>Important racial disparities</a:t>
            </a:r>
          </a:p>
          <a:p>
            <a:r>
              <a:rPr lang="en-US" dirty="0"/>
              <a:t>Residents in Michigan have a shorter life expectancy at birth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3CE6A1-95E0-4E99-A5E7-F9BBDE9F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81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352E9C-A1A4-4305-9B81-C0692B37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128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Social/Environmental Factors Explain a Substantial Portion of Michigan’s Health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18ABB0-9D59-406E-9775-A24746B55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7824" y="1681163"/>
            <a:ext cx="5321713" cy="478941"/>
          </a:xfrm>
        </p:spPr>
        <p:txBody>
          <a:bodyPr>
            <a:normAutofit/>
          </a:bodyPr>
          <a:lstStyle/>
          <a:p>
            <a:r>
              <a:rPr lang="en-US" dirty="0"/>
              <a:t>Impact of “Upstream”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0D4DC6-8148-47CE-9FB2-C4CAD06D2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824" y="2160104"/>
            <a:ext cx="5239751" cy="40295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Smoking is strongly associated with socioeconomic position—consider smoking prevalence by educational attainment: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Less Than High School: 41.1%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High School: 26.9%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4-year Degree or Higher: 7.5%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Obesity is strongly associated with: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Poverty and stress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Social and behavioral norms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 err="1"/>
              <a:t>Obesigenic</a:t>
            </a:r>
            <a:r>
              <a:rPr lang="en-US" sz="1400" dirty="0"/>
              <a:t> environments (e.g. unwalkable food deserts/swamps)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Infant mortality varies substantially by socioeconomic status, race, and geography: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Michigan: 6.4 deaths per 1,000 live births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Detroit: 12.7 deaths per 1,000 live births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675B920-2342-4824-B247-F9DDEA0DC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78941"/>
          </a:xfrm>
        </p:spPr>
        <p:txBody>
          <a:bodyPr>
            <a:normAutofit/>
          </a:bodyPr>
          <a:lstStyle/>
          <a:p>
            <a:r>
              <a:rPr lang="en-US" dirty="0"/>
              <a:t>Social Determinants of Health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BB7D51D-5598-4474-91E8-113C219F2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60104"/>
            <a:ext cx="5183188" cy="4029559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dirty="0"/>
              <a:t>Basic Needs (Safe Housing and Food)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Economic Conditions (Poverty and the Stress that Accompanies Poverty)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Quality of Education and Job Training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Availability of Social Support and Community Resources (Family, Church, Public Spaces)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Social Norms (Discrimination, Racism, Attitudes on Education, Distrust of Government)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Public Safety/Exposure to Violence/Crime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Language, Literacy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Culture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69EBA1-D505-4691-B565-7E4D9393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41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1C581E-412B-4491-8E34-4881E89F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6CC185-A804-41A8-A37C-CFC313528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history and context of U.S. health care reform</a:t>
            </a:r>
          </a:p>
          <a:p>
            <a:pPr>
              <a:lnSpc>
                <a:spcPct val="150000"/>
              </a:lnSpc>
            </a:pPr>
            <a:r>
              <a:rPr lang="en-US" dirty="0"/>
              <a:t>Michigan’s experience with a key development in health care reform: Medicaid Expansion</a:t>
            </a:r>
          </a:p>
          <a:p>
            <a:pPr>
              <a:lnSpc>
                <a:spcPct val="150000"/>
              </a:lnSpc>
            </a:pPr>
            <a:r>
              <a:rPr lang="en-US" dirty="0"/>
              <a:t>Important considerations for evaluating health care policy</a:t>
            </a:r>
          </a:p>
          <a:p>
            <a:pPr>
              <a:lnSpc>
                <a:spcPct val="150000"/>
              </a:lnSpc>
            </a:pPr>
            <a:r>
              <a:rPr lang="en-US" dirty="0"/>
              <a:t>Alternative perspectives: Utah and Wisconsin</a:t>
            </a:r>
          </a:p>
          <a:p>
            <a:pPr>
              <a:lnSpc>
                <a:spcPct val="150000"/>
              </a:lnSpc>
            </a:pPr>
            <a:r>
              <a:rPr lang="en-US" dirty="0"/>
              <a:t>Q &amp;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43FFDA-CCC3-4552-B8E4-6F44EE44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9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DB4946-77F6-41E9-86FC-3D7FCB46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Age-Adjusted Mortality Rates for the Ten Leading Causes of Death in Michigan, 2016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D95FF2E-5988-4D70-8DE9-D5C28312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0985" y="6492875"/>
            <a:ext cx="411480" cy="365125"/>
          </a:xfrm>
        </p:spPr>
        <p:txBody>
          <a:bodyPr/>
          <a:lstStyle/>
          <a:p>
            <a:fld id="{D97FFA0B-26C0-49D6-999F-454F7AEEC3B8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24E395A4-4E7A-4F35-9A46-A708BECA2E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607187"/>
              </p:ext>
            </p:extLst>
          </p:nvPr>
        </p:nvGraphicFramePr>
        <p:xfrm>
          <a:off x="896179" y="1690688"/>
          <a:ext cx="10399642" cy="4418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9354">
                  <a:extLst>
                    <a:ext uri="{9D8B030D-6E8A-4147-A177-3AD203B41FA5}">
                      <a16:colId xmlns="" xmlns:a16="http://schemas.microsoft.com/office/drawing/2014/main" val="1956422885"/>
                    </a:ext>
                  </a:extLst>
                </a:gridCol>
                <a:gridCol w="2599354">
                  <a:extLst>
                    <a:ext uri="{9D8B030D-6E8A-4147-A177-3AD203B41FA5}">
                      <a16:colId xmlns="" xmlns:a16="http://schemas.microsoft.com/office/drawing/2014/main" val="1412509581"/>
                    </a:ext>
                  </a:extLst>
                </a:gridCol>
                <a:gridCol w="2600467">
                  <a:extLst>
                    <a:ext uri="{9D8B030D-6E8A-4147-A177-3AD203B41FA5}">
                      <a16:colId xmlns="" xmlns:a16="http://schemas.microsoft.com/office/drawing/2014/main" val="100957094"/>
                    </a:ext>
                  </a:extLst>
                </a:gridCol>
                <a:gridCol w="2600467">
                  <a:extLst>
                    <a:ext uri="{9D8B030D-6E8A-4147-A177-3AD203B41FA5}">
                      <a16:colId xmlns="" xmlns:a16="http://schemas.microsoft.com/office/drawing/2014/main" val="4231124291"/>
                    </a:ext>
                  </a:extLst>
                </a:gridCol>
              </a:tblGrid>
              <a:tr h="338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U.S.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Michigan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Detroit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74463836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Heart Disease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165.5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322.9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14860521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Cancer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155.8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167.1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192.7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67156144"/>
                  </a:ext>
                </a:extLst>
              </a:tr>
              <a:tr h="6930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Chronic Lower Respiratory Diseases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40.6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44.7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33.9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84904924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Unintentional Injuries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47.4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50.8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71.9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38434962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Stroke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37.3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39.1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47.4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07985801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Alzheimer's Disease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30.3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33.8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20.1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66820774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Diabetes Mellitus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21.0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21.5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27.6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12741589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Kidney Disease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13.1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14.5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23.5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50005991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Pneumonia/Influenza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13.5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13.7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21.0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22001016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Intentional Self-harm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13.5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13.4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8.9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30691867"/>
                  </a:ext>
                </a:extLst>
              </a:tr>
              <a:tr h="338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All Causes of Death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728.8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787.8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1,027.4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74444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982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95FC91-73D7-4615-AC6B-0EB84EB8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98525" cy="106801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Michigan Within-County Life Expectancy Disparities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61558BBD-ABC5-4D7F-B8B4-5B63928ED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798690"/>
              </p:ext>
            </p:extLst>
          </p:nvPr>
        </p:nvGraphicFramePr>
        <p:xfrm>
          <a:off x="838200" y="1433139"/>
          <a:ext cx="10515600" cy="4226021"/>
        </p:xfrm>
        <a:graphic>
          <a:graphicData uri="http://schemas.openxmlformats.org/drawingml/2006/table">
            <a:tbl>
              <a:tblPr firstRow="1" firstCol="1" bandRow="1"/>
              <a:tblGrid>
                <a:gridCol w="2628338">
                  <a:extLst>
                    <a:ext uri="{9D8B030D-6E8A-4147-A177-3AD203B41FA5}">
                      <a16:colId xmlns="" xmlns:a16="http://schemas.microsoft.com/office/drawing/2014/main" val="3020633334"/>
                    </a:ext>
                  </a:extLst>
                </a:gridCol>
                <a:gridCol w="2628338">
                  <a:extLst>
                    <a:ext uri="{9D8B030D-6E8A-4147-A177-3AD203B41FA5}">
                      <a16:colId xmlns="" xmlns:a16="http://schemas.microsoft.com/office/drawing/2014/main" val="800884858"/>
                    </a:ext>
                  </a:extLst>
                </a:gridCol>
                <a:gridCol w="2629462">
                  <a:extLst>
                    <a:ext uri="{9D8B030D-6E8A-4147-A177-3AD203B41FA5}">
                      <a16:colId xmlns="" xmlns:a16="http://schemas.microsoft.com/office/drawing/2014/main" val="1107990489"/>
                    </a:ext>
                  </a:extLst>
                </a:gridCol>
                <a:gridCol w="2629462">
                  <a:extLst>
                    <a:ext uri="{9D8B030D-6E8A-4147-A177-3AD203B41FA5}">
                      <a16:colId xmlns="" xmlns:a16="http://schemas.microsoft.com/office/drawing/2014/main" val="1317156044"/>
                    </a:ext>
                  </a:extLst>
                </a:gridCol>
              </a:tblGrid>
              <a:tr h="1009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Lowest Neighborhood Life Expectancy at Birth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Highest Neighborhood Life Expectancy at Birth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Life Expectancy Gap (in years)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3311714"/>
                  </a:ext>
                </a:extLst>
              </a:tr>
              <a:tr h="321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Wayne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2298992"/>
                  </a:ext>
                </a:extLst>
              </a:tr>
              <a:tr h="321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Washtenaw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619485"/>
                  </a:ext>
                </a:extLst>
              </a:tr>
              <a:tr h="321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Oakland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6668440"/>
                  </a:ext>
                </a:extLst>
              </a:tr>
              <a:tr h="321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Genesee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94942956"/>
                  </a:ext>
                </a:extLst>
              </a:tr>
              <a:tr h="321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Berrien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305554"/>
                  </a:ext>
                </a:extLst>
              </a:tr>
              <a:tr h="321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Macomb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7538960"/>
                  </a:ext>
                </a:extLst>
              </a:tr>
              <a:tr h="321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3921293"/>
                  </a:ext>
                </a:extLst>
              </a:tr>
              <a:tr h="321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Monroe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1710878"/>
                  </a:ext>
                </a:extLst>
              </a:tr>
              <a:tr h="321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Saginaw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9655098"/>
                  </a:ext>
                </a:extLst>
              </a:tr>
              <a:tr h="3216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Ingham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733275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EDEEFA1-3DAB-4C86-8EA3-3F74A5BA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3359B55-1066-4327-A0E9-713AB4BDB35A}"/>
              </a:ext>
            </a:extLst>
          </p:cNvPr>
          <p:cNvSpPr txBox="1"/>
          <p:nvPr/>
        </p:nvSpPr>
        <p:spPr>
          <a:xfrm>
            <a:off x="838200" y="5862918"/>
            <a:ext cx="10804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Source: U. S. Small-area Life Expectancy Estimates Project, National Vital Statistics System</a:t>
            </a:r>
          </a:p>
        </p:txBody>
      </p:sp>
    </p:spTree>
    <p:extLst>
      <p:ext uri="{BB962C8B-B14F-4D97-AF65-F5344CB8AC3E}">
        <p14:creationId xmlns:p14="http://schemas.microsoft.com/office/powerpoint/2010/main" val="1803162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D7B65F-39E5-4DF2-AA58-B47AA6E0B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0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U.S. Life Expectancy at 25 by Education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F6ED74-1C97-481E-9705-157FB94D7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DDCEE5DB-B8DF-4F95-BEDA-8558F2F14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059757"/>
              </p:ext>
            </p:extLst>
          </p:nvPr>
        </p:nvGraphicFramePr>
        <p:xfrm>
          <a:off x="693867" y="1089212"/>
          <a:ext cx="10804265" cy="484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1909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62F85F-ADE1-423C-96E6-67BA8F5D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08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Smoking by Education Level, 2017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U.S. and Michigan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622E3AE-AD7A-4957-914C-EEC3CD6A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9F0CFB5B-1A38-4C19-ACD8-2E3EF91E9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508024"/>
              </p:ext>
            </p:extLst>
          </p:nvPr>
        </p:nvGraphicFramePr>
        <p:xfrm>
          <a:off x="838200" y="1344705"/>
          <a:ext cx="10515600" cy="481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6866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D4505E-DA02-4A41-A9A5-AE48648FF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Tobacco Use and Degree Attainment, 2017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Great Lakes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E1A9D3-9534-4D4B-9B5E-3B710D42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="" xmlns:a16="http://schemas.microsoft.com/office/drawing/2014/main" id="{92AB29A2-C4FD-4264-B6AC-9E8746EDC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2720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3459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912254-845D-4839-BEE2-1F98A07F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Medicaid: A Vehicle for Health Care Innovation?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B354DA-AA29-4244-B328-43ADD3C0A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Reshape health care to acknowledge and address the root causes of poor health</a:t>
            </a:r>
          </a:p>
          <a:p>
            <a:pPr lvl="1"/>
            <a:r>
              <a:rPr lang="en-US" dirty="0"/>
              <a:t>Work “upstream” to prevent long-term adverse consequences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dirty="0"/>
              <a:t>Integrate physical and behavioral health services (and incorporate social services)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Identify “super-utilizers” to provide targeted support</a:t>
            </a:r>
          </a:p>
          <a:p>
            <a:pPr lvl="1"/>
            <a:r>
              <a:rPr lang="en-US" dirty="0"/>
              <a:t>Focused investment can lower overall spending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AD40C2-A553-4E62-B074-4528E523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55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C789C7-4810-479B-87AA-1A8C96D0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12826"/>
          </a:xfrm>
        </p:spPr>
        <p:txBody>
          <a:bodyPr/>
          <a:lstStyle/>
          <a:p>
            <a:pPr algn="ctr"/>
            <a:r>
              <a:rPr lang="en-US" dirty="0"/>
              <a:t>Public Health Paradigm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48DB136-B2D5-4698-B41E-177F36BB7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7952"/>
            <a:ext cx="5157787" cy="520699"/>
          </a:xfrm>
        </p:spPr>
        <p:txBody>
          <a:bodyPr/>
          <a:lstStyle/>
          <a:p>
            <a:pPr algn="ctr"/>
            <a:r>
              <a:rPr lang="en-US" dirty="0"/>
              <a:t>Health in All Policies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6E330A-E404-4847-A785-2F9708CC4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114" y="1898651"/>
            <a:ext cx="5406886" cy="42910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Collaborative approach to public health</a:t>
            </a:r>
          </a:p>
          <a:p>
            <a:r>
              <a:rPr lang="en-US" dirty="0"/>
              <a:t>Broadly incorporate public health perspective into policy formulation and implementation</a:t>
            </a:r>
          </a:p>
          <a:p>
            <a:r>
              <a:rPr lang="en-US" dirty="0"/>
              <a:t>Diverse policies (education, transportation, criminal justice, urban planning, taxation) have important health consequences</a:t>
            </a:r>
          </a:p>
          <a:p>
            <a:r>
              <a:rPr lang="en-US" dirty="0"/>
              <a:t>Planned strategically, policies can protect/enhance community health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064CC8-89EB-4CCE-93A2-635A50676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7952"/>
            <a:ext cx="5183188" cy="520699"/>
          </a:xfrm>
        </p:spPr>
        <p:txBody>
          <a:bodyPr/>
          <a:lstStyle/>
          <a:p>
            <a:pPr algn="ctr"/>
            <a:r>
              <a:rPr lang="en-US" dirty="0"/>
              <a:t>Public Health 3.0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279436D-0409-42C7-BF25-867544446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98651"/>
            <a:ext cx="5183188" cy="42910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Public Health 1.0: </a:t>
            </a:r>
            <a:br>
              <a:rPr lang="en-US" dirty="0"/>
            </a:br>
            <a:r>
              <a:rPr lang="en-US" dirty="0"/>
              <a:t>Establishment of basic sanitation and population health improvements</a:t>
            </a:r>
          </a:p>
          <a:p>
            <a:r>
              <a:rPr lang="en-US" dirty="0"/>
              <a:t>Public Health 2.0:</a:t>
            </a:r>
            <a:br>
              <a:rPr lang="en-US" dirty="0"/>
            </a:br>
            <a:r>
              <a:rPr lang="en-US" dirty="0"/>
              <a:t>Professionalization of Public Health Departments</a:t>
            </a:r>
          </a:p>
          <a:p>
            <a:r>
              <a:rPr lang="en-US" dirty="0"/>
              <a:t>Public Health 3.0:</a:t>
            </a:r>
            <a:br>
              <a:rPr lang="en-US" dirty="0"/>
            </a:br>
            <a:r>
              <a:rPr lang="en-US" dirty="0"/>
              <a:t>A new strategic paradigm?</a:t>
            </a:r>
          </a:p>
          <a:p>
            <a:pPr lvl="1"/>
            <a:r>
              <a:rPr lang="en-US" sz="2200" dirty="0"/>
              <a:t>Forge partnerships across sectors</a:t>
            </a:r>
          </a:p>
          <a:p>
            <a:pPr lvl="1"/>
            <a:r>
              <a:rPr lang="en-US" sz="2200" dirty="0"/>
              <a:t>Overcome health inequalities and inequities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B46E30-3DF3-4DDF-BE3C-025C16D0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924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0720" y="1122363"/>
            <a:ext cx="11308080" cy="939350"/>
          </a:xfrm>
        </p:spPr>
        <p:txBody>
          <a:bodyPr>
            <a:normAutofit fontScale="90000"/>
          </a:bodyPr>
          <a:lstStyle/>
          <a:p>
            <a:r>
              <a:rPr lang="en-US" dirty="0"/>
              <a:t>Citizens Research Council of Michigan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0720" y="2216989"/>
            <a:ext cx="9784080" cy="308145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800" dirty="0"/>
              <a:t>Publications are available free of charge on our website:</a:t>
            </a:r>
            <a:endParaRPr lang="en-US" dirty="0"/>
          </a:p>
          <a:p>
            <a:pPr algn="ctr"/>
            <a:r>
              <a:rPr lang="en-US" i="1" dirty="0">
                <a:hlinkClick r:id="rId2"/>
              </a:rPr>
              <a:t>www.crcmich.org</a:t>
            </a:r>
            <a:endParaRPr lang="en-US" i="1" dirty="0"/>
          </a:p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/>
              <a:t>Follow Us on Twitter: @crcmich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Like us on Facebook:</a:t>
            </a:r>
          </a:p>
          <a:p>
            <a:pPr algn="ctr"/>
            <a:r>
              <a:rPr lang="en-US" sz="1600" dirty="0">
                <a:hlinkClick r:id="rId3"/>
              </a:rPr>
              <a:t>www.facebook.com/crcmich</a:t>
            </a:r>
            <a:r>
              <a:rPr lang="en-US" sz="1600" dirty="0"/>
              <a:t> </a:t>
            </a:r>
            <a:endParaRPr lang="en-US" dirty="0"/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Providing Independent, Nonpartisan Public Policy Research Since 1916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3" descr="twitter-icon.png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8425" y="3072072"/>
            <a:ext cx="5556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acebook-icon.png">
            <a:hlinkClick r:id="rId6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3862" y="3909301"/>
            <a:ext cx="4540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38778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32000" y="2209800"/>
            <a:ext cx="8493760" cy="1930400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DF6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400" b="1" dirty="0"/>
              <a:t>Medicaid in Utah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445000"/>
            <a:ext cx="10972800" cy="1016000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rgbClr val="DF6C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GRA Conference – 2019</a:t>
            </a:r>
          </a:p>
        </p:txBody>
      </p:sp>
    </p:spTree>
    <p:extLst>
      <p:ext uri="{BB962C8B-B14F-4D97-AF65-F5344CB8AC3E}">
        <p14:creationId xmlns:p14="http://schemas.microsoft.com/office/powerpoint/2010/main" val="31033331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DBBBD3-29C5-4E56-90EF-6EB277A9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999935"/>
            <a:ext cx="10566400" cy="1320800"/>
          </a:xfrm>
        </p:spPr>
        <p:txBody>
          <a:bodyPr>
            <a:normAutofit/>
          </a:bodyPr>
          <a:lstStyle/>
          <a:p>
            <a:r>
              <a:rPr lang="en-US" sz="4267" b="1" dirty="0"/>
              <a:t>Targeted Adult Population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84AAE4-3EA9-41F7-9C11-35FD671DE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06600"/>
            <a:ext cx="9347201" cy="3880773"/>
          </a:xfrm>
        </p:spPr>
        <p:txBody>
          <a:bodyPr>
            <a:normAutofit/>
          </a:bodyPr>
          <a:lstStyle/>
          <a:p>
            <a:r>
              <a:rPr lang="en-US" dirty="0"/>
              <a:t>2017: Legislature passed a limited expansion</a:t>
            </a:r>
          </a:p>
          <a:p>
            <a:pPr lvl="1"/>
            <a:r>
              <a:rPr lang="en-US" dirty="0"/>
              <a:t>Below 5% of federal poverty </a:t>
            </a:r>
            <a:r>
              <a:rPr lang="en-US" b="1" i="1" dirty="0"/>
              <a:t>and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Chronically homeless</a:t>
            </a:r>
          </a:p>
          <a:p>
            <a:pPr lvl="2"/>
            <a:r>
              <a:rPr lang="en-US" dirty="0"/>
              <a:t>On probation or parole </a:t>
            </a:r>
            <a:r>
              <a:rPr lang="en-US" b="1" i="1" dirty="0"/>
              <a:t>and</a:t>
            </a:r>
            <a:r>
              <a:rPr lang="en-US" dirty="0"/>
              <a:t> in need of substance abuse or mental health treatment</a:t>
            </a:r>
          </a:p>
          <a:p>
            <a:pPr lvl="2"/>
            <a:r>
              <a:rPr lang="en-US" dirty="0"/>
              <a:t>In need of substance abuse of mental health treatment</a:t>
            </a:r>
          </a:p>
          <a:p>
            <a:pPr lvl="2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FF29FD7-8426-47DF-AFA1-25992B51DDAC}"/>
              </a:ext>
            </a:extLst>
          </p:cNvPr>
          <p:cNvCxnSpPr/>
          <p:nvPr/>
        </p:nvCxnSpPr>
        <p:spPr>
          <a:xfrm>
            <a:off x="2525823" y="4910471"/>
            <a:ext cx="6400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9AC30BF-6763-4A5A-B5A1-6FE655DFF191}"/>
              </a:ext>
            </a:extLst>
          </p:cNvPr>
          <p:cNvCxnSpPr>
            <a:cxnSpLocks/>
          </p:cNvCxnSpPr>
          <p:nvPr/>
        </p:nvCxnSpPr>
        <p:spPr>
          <a:xfrm>
            <a:off x="2525823" y="5271977"/>
            <a:ext cx="1422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3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67" y="2187743"/>
            <a:ext cx="5293449" cy="24825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b="1" kern="1200" dirty="0">
                <a:solidFill>
                  <a:srgbClr val="B7AF9C"/>
                </a:solidFill>
                <a:latin typeface="+mj-lt"/>
                <a:ea typeface="+mj-ea"/>
                <a:cs typeface="+mj-cs"/>
              </a:rPr>
              <a:t>Health Reform in the U</a:t>
            </a:r>
            <a:r>
              <a:rPr lang="en-US" b="1" dirty="0">
                <a:solidFill>
                  <a:srgbClr val="B7AF9C"/>
                </a:solidFill>
                <a:latin typeface="+mj-lt"/>
              </a:rPr>
              <a:t>nited States</a:t>
            </a:r>
            <a:endParaRPr lang="en-US" b="1" kern="1200" dirty="0">
              <a:solidFill>
                <a:srgbClr val="B7AF9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0667" y="4670258"/>
            <a:ext cx="5293449" cy="137140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b="1" kern="1200" dirty="0">
                <a:solidFill>
                  <a:srgbClr val="06768E"/>
                </a:solidFill>
                <a:latin typeface="+mn-lt"/>
                <a:ea typeface="+mn-ea"/>
                <a:cs typeface="+mn-cs"/>
              </a:rPr>
              <a:t>A c</a:t>
            </a:r>
            <a:r>
              <a:rPr lang="en-US" b="1" dirty="0">
                <a:solidFill>
                  <a:srgbClr val="06768E"/>
                </a:solidFill>
                <a:latin typeface="+mn-lt"/>
                <a:cs typeface="+mn-cs"/>
              </a:rPr>
              <a:t>omprehensive history</a:t>
            </a:r>
            <a:br>
              <a:rPr lang="en-US" b="1" dirty="0">
                <a:solidFill>
                  <a:srgbClr val="06768E"/>
                </a:solidFill>
                <a:latin typeface="+mn-lt"/>
                <a:cs typeface="+mn-cs"/>
              </a:rPr>
            </a:br>
            <a:r>
              <a:rPr lang="en-US" b="1" dirty="0">
                <a:solidFill>
                  <a:srgbClr val="06768E"/>
                </a:solidFill>
                <a:latin typeface="+mn-lt"/>
                <a:cs typeface="+mn-cs"/>
              </a:rPr>
              <a:t>(…in five minutes or less, or the presentation is free!)</a:t>
            </a:r>
            <a:endParaRPr lang="en-US" b="1" kern="1200" dirty="0">
              <a:solidFill>
                <a:srgbClr val="06768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7" descr="Medical">
            <a:extLst>
              <a:ext uri="{FF2B5EF4-FFF2-40B4-BE49-F238E27FC236}">
                <a16:creationId xmlns="" xmlns:a16="http://schemas.microsoft.com/office/drawing/2014/main" id="{EB06257D-C256-447D-9D97-C1CDA9A3D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7197686B-581B-4692-B9FA-769433BB34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2355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D97FFA0B-26C0-49D6-999F-454F7AEEC3B8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96240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E810B-8847-402A-A178-A77F40A4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333" y="685800"/>
            <a:ext cx="8229600" cy="1320800"/>
          </a:xfrm>
        </p:spPr>
        <p:txBody>
          <a:bodyPr>
            <a:normAutofit/>
          </a:bodyPr>
          <a:lstStyle/>
          <a:p>
            <a:r>
              <a:rPr lang="en-US" sz="4267" b="1" dirty="0"/>
              <a:t>Partial Medicaid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2CE117-F64D-4AB4-BD2B-C35DDE3B8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701800"/>
            <a:ext cx="10058400" cy="4572000"/>
          </a:xfrm>
        </p:spPr>
        <p:txBody>
          <a:bodyPr/>
          <a:lstStyle/>
          <a:p>
            <a:r>
              <a:rPr lang="en-US" dirty="0"/>
              <a:t>2018: Legislature passed H.B. 472</a:t>
            </a:r>
          </a:p>
          <a:p>
            <a:pPr lvl="1"/>
            <a:r>
              <a:rPr lang="en-US" dirty="0"/>
              <a:t>Increased income eligibility to 100% of FPL</a:t>
            </a:r>
          </a:p>
          <a:p>
            <a:pPr lvl="1"/>
            <a:r>
              <a:rPr lang="en-US" dirty="0"/>
              <a:t>Requested budget and enrollment caps</a:t>
            </a:r>
          </a:p>
          <a:p>
            <a:pPr lvl="1"/>
            <a:r>
              <a:rPr lang="en-US" dirty="0"/>
              <a:t>Requested work requirements</a:t>
            </a:r>
          </a:p>
          <a:p>
            <a:pPr lvl="1"/>
            <a:r>
              <a:rPr lang="en-US" dirty="0"/>
              <a:t>Requested federal match rate of 90%</a:t>
            </a:r>
          </a:p>
          <a:p>
            <a:r>
              <a:rPr lang="en-US" dirty="0"/>
              <a:t>Bill required approval from Centers for Medicare &amp; Medicaid Services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3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62ECF-B332-46BC-A558-59D5C100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10" y="787400"/>
            <a:ext cx="10783581" cy="1320800"/>
          </a:xfrm>
        </p:spPr>
        <p:txBody>
          <a:bodyPr>
            <a:normAutofit/>
          </a:bodyPr>
          <a:lstStyle/>
          <a:p>
            <a:r>
              <a:rPr lang="en-US" sz="4267" b="1" dirty="0"/>
              <a:t>CMS Approved Partial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25C5B7-C98F-4321-B0CF-054EF0A02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1" y="1905000"/>
            <a:ext cx="8596668" cy="3880773"/>
          </a:xfrm>
        </p:spPr>
        <p:txBody>
          <a:bodyPr/>
          <a:lstStyle/>
          <a:p>
            <a:r>
              <a:rPr lang="en-US" dirty="0"/>
              <a:t>100% FPL income limit</a:t>
            </a:r>
          </a:p>
          <a:p>
            <a:r>
              <a:rPr lang="en-US" dirty="0"/>
              <a:t>Budget cap</a:t>
            </a:r>
          </a:p>
          <a:p>
            <a:r>
              <a:rPr lang="en-US" dirty="0"/>
              <a:t>Work requirement</a:t>
            </a:r>
          </a:p>
          <a:p>
            <a:r>
              <a:rPr lang="en-US" dirty="0"/>
              <a:t>70 – 30 match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1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A7EAE2-E8BE-49B7-ACA0-7B4F0569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89000"/>
            <a:ext cx="10668000" cy="1320800"/>
          </a:xfrm>
        </p:spPr>
        <p:txBody>
          <a:bodyPr>
            <a:normAutofit/>
          </a:bodyPr>
          <a:lstStyle/>
          <a:p>
            <a:r>
              <a:rPr lang="en-US" sz="4267" b="1" dirty="0"/>
              <a:t>Proposition 3: Full Medicaid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931E86-A569-40C6-866D-C7D870496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413000"/>
            <a:ext cx="8596668" cy="388077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November 2018: Voters approve full Medicaid expansion</a:t>
            </a:r>
          </a:p>
          <a:p>
            <a:pPr lvl="1"/>
            <a:r>
              <a:rPr lang="en-US" dirty="0"/>
              <a:t>Vote of 53% to 47%</a:t>
            </a:r>
          </a:p>
          <a:p>
            <a:pPr lvl="1"/>
            <a:r>
              <a:rPr lang="en-US" dirty="0"/>
              <a:t>Persons under the age of 65 and with incomes equal to or below 138 percent of the federal poverty line.</a:t>
            </a:r>
          </a:p>
          <a:p>
            <a:r>
              <a:rPr lang="en-US" dirty="0"/>
              <a:t>Increase the sales tax from 4.70% to 4.85% to finance the state's portion of the costs to expand Medicaid</a:t>
            </a:r>
          </a:p>
          <a:p>
            <a:r>
              <a:rPr lang="en-US" b="1" dirty="0"/>
              <a:t>However: Utah is one of 11 states that have no restrictions on legislative alterations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A7EAE2-E8BE-49B7-ACA0-7B4F0569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89000"/>
            <a:ext cx="10668000" cy="1320800"/>
          </a:xfrm>
        </p:spPr>
        <p:txBody>
          <a:bodyPr>
            <a:normAutofit/>
          </a:bodyPr>
          <a:lstStyle/>
          <a:p>
            <a:r>
              <a:rPr lang="en-US" sz="4267" b="1" dirty="0"/>
              <a:t>Partial Medicaid Expansion –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931E86-A569-40C6-866D-C7D870496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01800"/>
            <a:ext cx="10668000" cy="4591973"/>
          </a:xfrm>
        </p:spPr>
        <p:txBody>
          <a:bodyPr>
            <a:normAutofit/>
          </a:bodyPr>
          <a:lstStyle/>
          <a:p>
            <a:r>
              <a:rPr lang="en-US" dirty="0"/>
              <a:t>2019: Legislature passed S.B. 96 – </a:t>
            </a:r>
            <a:r>
              <a:rPr lang="en-US" b="1" i="1" dirty="0"/>
              <a:t>Repeal and replace</a:t>
            </a:r>
          </a:p>
          <a:p>
            <a:pPr lvl="1"/>
            <a:r>
              <a:rPr lang="en-US" dirty="0"/>
              <a:t>Covers up to 100% FPL</a:t>
            </a:r>
          </a:p>
          <a:p>
            <a:pPr lvl="1"/>
            <a:r>
              <a:rPr lang="en-US" dirty="0"/>
              <a:t>Enrollment and budget caps</a:t>
            </a:r>
          </a:p>
          <a:p>
            <a:pPr lvl="1"/>
            <a:r>
              <a:rPr lang="en-US" dirty="0"/>
              <a:t>Work requirements</a:t>
            </a:r>
          </a:p>
          <a:p>
            <a:pPr lvl="1"/>
            <a:r>
              <a:rPr lang="en-US" dirty="0"/>
              <a:t>Requests federal match rate of 90%</a:t>
            </a:r>
          </a:p>
          <a:p>
            <a:r>
              <a:rPr lang="en-US" dirty="0"/>
              <a:t>Requires approval from Centers for Medicare &amp; Medicaid Services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9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9CB69B-4775-4EEB-A132-D9F66A2C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4" y="379184"/>
            <a:ext cx="6838337" cy="1320800"/>
          </a:xfrm>
        </p:spPr>
        <p:txBody>
          <a:bodyPr>
            <a:normAutofit/>
          </a:bodyPr>
          <a:lstStyle/>
          <a:p>
            <a:r>
              <a:rPr lang="en-US" sz="4267" b="1" dirty="0"/>
              <a:t>Differences in Coverage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5C40A24-4427-4C1D-B392-B265EBC0DC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91"/>
          <a:stretch/>
        </p:blipFill>
        <p:spPr>
          <a:xfrm>
            <a:off x="994605" y="1193800"/>
            <a:ext cx="8444452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03BBEE-67EA-4707-82E7-77FFB9942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99" t="13515" r="138" b="15753"/>
          <a:stretch/>
        </p:blipFill>
        <p:spPr>
          <a:xfrm>
            <a:off x="1422400" y="1397000"/>
            <a:ext cx="2032000" cy="3657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671C1BB-E804-44FB-BDD2-1E84A45D0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1" y="1600200"/>
            <a:ext cx="2438400" cy="345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Targeted</a:t>
            </a:r>
          </a:p>
          <a:p>
            <a:pPr marL="0" indent="0">
              <a:buNone/>
            </a:pPr>
            <a:endParaRPr lang="en-US" sz="1867" dirty="0"/>
          </a:p>
          <a:p>
            <a:pPr marL="0" indent="0">
              <a:buNone/>
            </a:pPr>
            <a:r>
              <a:rPr lang="en-US" dirty="0"/>
              <a:t>Partial</a:t>
            </a:r>
          </a:p>
          <a:p>
            <a:pPr marL="0" indent="0">
              <a:buNone/>
            </a:pPr>
            <a:endParaRPr lang="en-US" sz="2133" dirty="0"/>
          </a:p>
          <a:p>
            <a:pPr marL="0" indent="0">
              <a:buNone/>
            </a:pPr>
            <a:r>
              <a:rPr lang="en-US" dirty="0"/>
              <a:t>Prop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9CB69B-4775-4EEB-A132-D9F66A2C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4" y="379184"/>
            <a:ext cx="6838337" cy="1320800"/>
          </a:xfrm>
        </p:spPr>
        <p:txBody>
          <a:bodyPr>
            <a:normAutofit/>
          </a:bodyPr>
          <a:lstStyle/>
          <a:p>
            <a:r>
              <a:rPr lang="en-US" sz="4267" b="1" dirty="0"/>
              <a:t>Differences in Coverage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5C40A24-4427-4C1D-B392-B265EBC0DC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91"/>
          <a:stretch/>
        </p:blipFill>
        <p:spPr>
          <a:xfrm>
            <a:off x="994605" y="1193800"/>
            <a:ext cx="8444452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C03BBEE-67EA-4707-82E7-77FFB9942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99" t="13515" r="138" b="15753"/>
          <a:stretch/>
        </p:blipFill>
        <p:spPr>
          <a:xfrm>
            <a:off x="1422400" y="1397000"/>
            <a:ext cx="2032000" cy="3657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E671C1BB-E804-44FB-BDD2-1E84A45D0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1" y="1600200"/>
            <a:ext cx="2438400" cy="345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Targeted</a:t>
            </a:r>
          </a:p>
          <a:p>
            <a:pPr marL="0" indent="0">
              <a:buNone/>
            </a:pPr>
            <a:endParaRPr lang="en-US" sz="1867" dirty="0"/>
          </a:p>
          <a:p>
            <a:pPr marL="0" indent="0">
              <a:buNone/>
            </a:pPr>
            <a:r>
              <a:rPr lang="en-US" dirty="0"/>
              <a:t>Partial</a:t>
            </a:r>
          </a:p>
          <a:p>
            <a:pPr marL="0" indent="0">
              <a:buNone/>
            </a:pPr>
            <a:endParaRPr lang="en-US" sz="2133" dirty="0"/>
          </a:p>
          <a:p>
            <a:pPr marL="0" indent="0">
              <a:buNone/>
            </a:pPr>
            <a:r>
              <a:rPr lang="en-US" dirty="0"/>
              <a:t>Prop 3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9B29B2F-B479-40FC-B74C-0540C01F3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99" t="13515" r="138" b="15753"/>
          <a:stretch/>
        </p:blipFill>
        <p:spPr>
          <a:xfrm>
            <a:off x="1159093" y="3465090"/>
            <a:ext cx="6460907" cy="1792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F10A97F-D8D1-44F8-AD9A-B5A666393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99" t="13515" r="138" b="15753"/>
          <a:stretch/>
        </p:blipFill>
        <p:spPr>
          <a:xfrm>
            <a:off x="1159093" y="1390504"/>
            <a:ext cx="6460907" cy="11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672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53"/>
          <a:stretch/>
        </p:blipFill>
        <p:spPr>
          <a:xfrm>
            <a:off x="-1" y="0"/>
            <a:ext cx="12194091" cy="1512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71"/>
          <a:stretch/>
        </p:blipFill>
        <p:spPr>
          <a:xfrm>
            <a:off x="-1" y="4819829"/>
            <a:ext cx="12200525" cy="20381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2475" y="3071909"/>
            <a:ext cx="9767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spc="300" dirty="0" smtClean="0">
                <a:solidFill>
                  <a:srgbClr val="1F74BB"/>
                </a:solidFill>
                <a:latin typeface="Geometos" pitchFamily="2" charset="0"/>
              </a:rPr>
              <a:t>GRA Presentation</a:t>
            </a:r>
            <a:endParaRPr lang="en-US" sz="5400" spc="300" dirty="0">
              <a:solidFill>
                <a:srgbClr val="1F74BB"/>
              </a:solidFill>
              <a:latin typeface="Geometos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8" y="1450969"/>
            <a:ext cx="8124825" cy="1381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888" y="4235054"/>
            <a:ext cx="11321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300" dirty="0" smtClean="0">
                <a:solidFill>
                  <a:prstClr val="black"/>
                </a:solidFill>
                <a:latin typeface="Geometos" pitchFamily="2" charset="0"/>
              </a:rPr>
              <a:t>Wisconsin’s unusual approach to Medicaid expansion</a:t>
            </a:r>
            <a:endParaRPr lang="en-US" sz="3200" spc="300" dirty="0">
              <a:solidFill>
                <a:prstClr val="black"/>
              </a:solidFill>
              <a:latin typeface="Geomet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966952"/>
            <a:ext cx="12192000" cy="8078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00" y="150019"/>
            <a:ext cx="3923297" cy="666914"/>
          </a:xfrm>
          <a:prstGeom prst="rect">
            <a:avLst/>
          </a:prstGeom>
        </p:spPr>
      </p:pic>
      <p:sp>
        <p:nvSpPr>
          <p:cNvPr id="8" name="Parallelogram 7"/>
          <p:cNvSpPr/>
          <p:nvPr/>
        </p:nvSpPr>
        <p:spPr>
          <a:xfrm>
            <a:off x="-1396324" y="2021643"/>
            <a:ext cx="7807990" cy="5084551"/>
          </a:xfrm>
          <a:prstGeom prst="parallelogram">
            <a:avLst>
              <a:gd name="adj" fmla="val 27413"/>
            </a:avLst>
          </a:prstGeom>
          <a:solidFill>
            <a:srgbClr val="1D3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3225">
              <a:spcAft>
                <a:spcPts val="1200"/>
              </a:spcAft>
              <a:defRPr/>
            </a:pPr>
            <a:r>
              <a:rPr lang="en-US" sz="22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Wisconsin historically has had a robust Medicaid program:</a:t>
            </a:r>
          </a:p>
          <a:p>
            <a:pPr marL="1144588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“</a:t>
            </a:r>
            <a:r>
              <a:rPr lang="en-US" sz="2400" dirty="0" err="1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BadgerCare</a:t>
            </a:r>
            <a:r>
              <a:rPr lang="en-US" sz="24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” Medicaid expansion under then Gov. Tommy Thompson</a:t>
            </a:r>
          </a:p>
          <a:p>
            <a:pPr marL="1144588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“</a:t>
            </a:r>
            <a:r>
              <a:rPr lang="en-US" sz="2400" dirty="0" err="1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BadgerCare</a:t>
            </a:r>
            <a:r>
              <a:rPr lang="en-US" sz="24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 Plus” expansion under then Gov. Jim Doyle. Many WI adults (including some without children) covered up to 200% FPL. But many childless adults couldn’t access coverage.</a:t>
            </a:r>
            <a:endParaRPr lang="en-US" sz="2400" dirty="0">
              <a:solidFill>
                <a:prstClr val="white"/>
              </a:solidFill>
              <a:latin typeface="Franklin Gothic Medium" panose="020B0603020102020204" pitchFamily="34" charset="0"/>
            </a:endParaRPr>
          </a:p>
          <a:p>
            <a:pPr marL="858838">
              <a:defRPr/>
            </a:pPr>
            <a:endParaRPr lang="en-US" sz="2400" dirty="0" smtClean="0">
              <a:solidFill>
                <a:prstClr val="white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8762"/>
            <a:ext cx="12193057" cy="963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55123"/>
            <a:ext cx="12192000" cy="599089"/>
          </a:xfrm>
          <a:prstGeom prst="rect">
            <a:avLst/>
          </a:prstGeom>
          <a:solidFill>
            <a:srgbClr val="1D3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spc="300" dirty="0" smtClean="0">
                <a:solidFill>
                  <a:prstClr val="white"/>
                </a:solidFill>
                <a:latin typeface="Geometos" pitchFamily="2" charset="0"/>
              </a:rPr>
              <a:t>Wisconsin pre-Affordable care act</a:t>
            </a:r>
          </a:p>
        </p:txBody>
      </p:sp>
    </p:spTree>
    <p:extLst>
      <p:ext uri="{BB962C8B-B14F-4D97-AF65-F5344CB8AC3E}">
        <p14:creationId xmlns:p14="http://schemas.microsoft.com/office/powerpoint/2010/main" val="58056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build="allAtOnce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966952"/>
            <a:ext cx="12192000" cy="8078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00" y="150019"/>
            <a:ext cx="3923297" cy="666914"/>
          </a:xfrm>
          <a:prstGeom prst="rect">
            <a:avLst/>
          </a:prstGeom>
        </p:spPr>
      </p:pic>
      <p:sp>
        <p:nvSpPr>
          <p:cNvPr id="8" name="Parallelogram 7"/>
          <p:cNvSpPr/>
          <p:nvPr/>
        </p:nvSpPr>
        <p:spPr>
          <a:xfrm>
            <a:off x="-1396324" y="2021643"/>
            <a:ext cx="7807990" cy="5084551"/>
          </a:xfrm>
          <a:prstGeom prst="parallelogram">
            <a:avLst>
              <a:gd name="adj" fmla="val 27413"/>
            </a:avLst>
          </a:prstGeom>
          <a:solidFill>
            <a:srgbClr val="1D3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3225">
              <a:spcAft>
                <a:spcPts val="1200"/>
              </a:spcAft>
              <a:defRPr/>
            </a:pPr>
            <a:r>
              <a:rPr lang="en-US" sz="22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In 2014, Wisconsin both expanded and cut Medicaid:</a:t>
            </a:r>
          </a:p>
          <a:p>
            <a:pPr marL="1144588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All </a:t>
            </a:r>
            <a:r>
              <a:rPr lang="en-US" sz="2400" dirty="0">
                <a:solidFill>
                  <a:prstClr val="white"/>
                </a:solidFill>
                <a:latin typeface="Franklin Gothic Medium" panose="020B0603020102020204" pitchFamily="34" charset="0"/>
              </a:rPr>
              <a:t>a</a:t>
            </a:r>
            <a:r>
              <a:rPr lang="en-US" sz="24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dults above 100% of FPL are shifted into ACA exchanges (including those at 100%-133% FPL)</a:t>
            </a:r>
          </a:p>
          <a:p>
            <a:pPr marL="1144588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All childless adults below 100% FPL become eligible for Medicaid (no more waiting list), some benefit differences</a:t>
            </a:r>
          </a:p>
          <a:p>
            <a:pPr marL="1144588" indent="-28575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WI only state to take this approach (reject expansion $) </a:t>
            </a:r>
            <a:endParaRPr lang="en-US" sz="2400" dirty="0">
              <a:solidFill>
                <a:prstClr val="white"/>
              </a:solidFill>
              <a:latin typeface="Franklin Gothic Medium" panose="020B0603020102020204" pitchFamily="34" charset="0"/>
            </a:endParaRPr>
          </a:p>
          <a:p>
            <a:pPr marL="858838">
              <a:defRPr/>
            </a:pPr>
            <a:endParaRPr lang="en-US" sz="2400" dirty="0" smtClean="0">
              <a:solidFill>
                <a:prstClr val="white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8762"/>
            <a:ext cx="12193057" cy="963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55123"/>
            <a:ext cx="12192000" cy="599089"/>
          </a:xfrm>
          <a:prstGeom prst="rect">
            <a:avLst/>
          </a:prstGeom>
          <a:solidFill>
            <a:srgbClr val="1D3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spc="300" dirty="0" smtClean="0">
                <a:solidFill>
                  <a:prstClr val="white"/>
                </a:solidFill>
                <a:latin typeface="Geometos" pitchFamily="2" charset="0"/>
              </a:rPr>
              <a:t>Wisconsin’s Unique response to ACA</a:t>
            </a:r>
          </a:p>
        </p:txBody>
      </p:sp>
    </p:spTree>
    <p:extLst>
      <p:ext uri="{BB962C8B-B14F-4D97-AF65-F5344CB8AC3E}">
        <p14:creationId xmlns:p14="http://schemas.microsoft.com/office/powerpoint/2010/main" val="142648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build="allAtOnce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966952"/>
            <a:ext cx="12192000" cy="8078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00" y="150019"/>
            <a:ext cx="3923297" cy="666914"/>
          </a:xfrm>
          <a:prstGeom prst="rect">
            <a:avLst/>
          </a:prstGeom>
        </p:spPr>
      </p:pic>
      <p:sp>
        <p:nvSpPr>
          <p:cNvPr id="8" name="Parallelogram 7"/>
          <p:cNvSpPr/>
          <p:nvPr/>
        </p:nvSpPr>
        <p:spPr>
          <a:xfrm>
            <a:off x="-1396324" y="2021643"/>
            <a:ext cx="7807990" cy="5084551"/>
          </a:xfrm>
          <a:prstGeom prst="parallelogram">
            <a:avLst>
              <a:gd name="adj" fmla="val 27413"/>
            </a:avLst>
          </a:prstGeom>
          <a:solidFill>
            <a:srgbClr val="1D3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3225">
              <a:spcAft>
                <a:spcPts val="1200"/>
              </a:spcAft>
              <a:defRPr/>
            </a:pPr>
            <a:r>
              <a:rPr lang="en-US" sz="22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WI added on net 19K to Medicaid:</a:t>
            </a:r>
          </a:p>
          <a:p>
            <a:pPr marL="1144588" indent="-285750"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On one hand, WI not vulnerable to potential change in ACA’s higher fed reimbursement rate</a:t>
            </a:r>
          </a:p>
          <a:p>
            <a:pPr marL="1144588" indent="-285750"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Low Medicaid provider rates</a:t>
            </a:r>
            <a:endParaRPr lang="en-US" sz="2300" dirty="0">
              <a:solidFill>
                <a:prstClr val="white"/>
              </a:solidFill>
              <a:latin typeface="Franklin Gothic Medium" panose="020B0603020102020204" pitchFamily="34" charset="0"/>
            </a:endParaRPr>
          </a:p>
          <a:p>
            <a:pPr marL="1144588" indent="-285750"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On other, WI has foregone roughly $1.1B in state Medicaid savings (2014-19) </a:t>
            </a:r>
          </a:p>
          <a:p>
            <a:pPr marL="1144588" indent="-285750"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Evers proposal (save state taxpayers $324M over two years and cover 82K more state residents)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8762"/>
            <a:ext cx="12193057" cy="963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55123"/>
            <a:ext cx="12192000" cy="599089"/>
          </a:xfrm>
          <a:prstGeom prst="rect">
            <a:avLst/>
          </a:prstGeom>
          <a:solidFill>
            <a:srgbClr val="1D3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spc="300" dirty="0" smtClean="0">
                <a:solidFill>
                  <a:prstClr val="white"/>
                </a:solidFill>
                <a:latin typeface="Geometos" pitchFamily="2" charset="0"/>
              </a:rPr>
              <a:t>Pros and Cons </a:t>
            </a:r>
          </a:p>
        </p:txBody>
      </p:sp>
    </p:spTree>
    <p:extLst>
      <p:ext uri="{BB962C8B-B14F-4D97-AF65-F5344CB8AC3E}">
        <p14:creationId xmlns:p14="http://schemas.microsoft.com/office/powerpoint/2010/main" val="260551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build="allAtOnce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Attempts to Reform Healthcare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98494"/>
            <a:ext cx="10439400" cy="4975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6768E"/>
                </a:solidFill>
              </a:rPr>
              <a:t>Presidential Reformers</a:t>
            </a:r>
          </a:p>
          <a:p>
            <a:r>
              <a:rPr lang="en-US" sz="3200" dirty="0"/>
              <a:t>Theodore “Teddy” Roosevelt</a:t>
            </a:r>
          </a:p>
          <a:p>
            <a:r>
              <a:rPr lang="en-US" sz="3200" dirty="0"/>
              <a:t>Harry Truman</a:t>
            </a:r>
          </a:p>
          <a:p>
            <a:r>
              <a:rPr lang="en-US" sz="3200" dirty="0"/>
              <a:t>Lyndon Johnson</a:t>
            </a:r>
          </a:p>
          <a:p>
            <a:r>
              <a:rPr lang="en-US" sz="3200" dirty="0"/>
              <a:t>Richard Nixon</a:t>
            </a:r>
          </a:p>
          <a:p>
            <a:r>
              <a:rPr lang="en-US" sz="3200" dirty="0"/>
              <a:t>Jimmy Carter</a:t>
            </a:r>
          </a:p>
          <a:p>
            <a:r>
              <a:rPr lang="en-US" sz="3200" dirty="0"/>
              <a:t>Bill Clinton</a:t>
            </a:r>
          </a:p>
          <a:p>
            <a:r>
              <a:rPr lang="en-US" sz="3200" dirty="0"/>
              <a:t>Barack Obama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650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66952"/>
            <a:ext cx="12192000" cy="599089"/>
          </a:xfrm>
          <a:prstGeom prst="rect">
            <a:avLst/>
          </a:prstGeom>
          <a:solidFill>
            <a:srgbClr val="1D3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spc="300" dirty="0" smtClean="0">
                <a:solidFill>
                  <a:prstClr val="white"/>
                </a:solidFill>
                <a:latin typeface="Geometos" pitchFamily="2" charset="0"/>
              </a:rPr>
              <a:t>Spending would dip under </a:t>
            </a:r>
            <a:r>
              <a:rPr lang="en-US" sz="3200" spc="300" dirty="0" err="1" smtClean="0">
                <a:solidFill>
                  <a:prstClr val="white"/>
                </a:solidFill>
                <a:latin typeface="Geometos" pitchFamily="2" charset="0"/>
              </a:rPr>
              <a:t>evers</a:t>
            </a:r>
            <a:r>
              <a:rPr lang="en-US" sz="3200" spc="300" dirty="0" smtClean="0">
                <a:solidFill>
                  <a:prstClr val="white"/>
                </a:solidFill>
                <a:latin typeface="Geometos" pitchFamily="2" charset="0"/>
              </a:rPr>
              <a:t> plan</a:t>
            </a:r>
            <a:endParaRPr lang="en-US" sz="3200" spc="300" dirty="0">
              <a:solidFill>
                <a:prstClr val="white"/>
              </a:solidFill>
              <a:latin typeface="Geometos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00" y="150019"/>
            <a:ext cx="3923297" cy="6669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9864" y="1748908"/>
            <a:ext cx="996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GPR Medicaid Appropriations (In Millions), 2012-2021</a:t>
            </a:r>
            <a:endParaRPr lang="en-US" sz="2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2456641" y="2393440"/>
          <a:ext cx="8412480" cy="436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73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66952"/>
            <a:ext cx="12192000" cy="599089"/>
          </a:xfrm>
          <a:prstGeom prst="rect">
            <a:avLst/>
          </a:prstGeom>
          <a:solidFill>
            <a:srgbClr val="1D3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spc="300" dirty="0" smtClean="0">
                <a:solidFill>
                  <a:prstClr val="white"/>
                </a:solidFill>
                <a:latin typeface="Geometos" pitchFamily="2" charset="0"/>
              </a:rPr>
              <a:t>Final budget to see more state spending</a:t>
            </a:r>
            <a:endParaRPr lang="en-US" sz="3200" spc="300" dirty="0">
              <a:solidFill>
                <a:prstClr val="white"/>
              </a:solidFill>
              <a:latin typeface="Geometos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00" y="150019"/>
            <a:ext cx="3923297" cy="6669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8364" y="1748908"/>
            <a:ext cx="996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GPR Medicaid Appropriations (In Millions), 2012-2021</a:t>
            </a:r>
            <a:endParaRPr lang="en-US" sz="2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528569" y="2393440"/>
          <a:ext cx="8412480" cy="436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84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966952"/>
            <a:ext cx="12192000" cy="8078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00" y="150019"/>
            <a:ext cx="3923297" cy="666914"/>
          </a:xfrm>
          <a:prstGeom prst="rect">
            <a:avLst/>
          </a:prstGeom>
        </p:spPr>
      </p:pic>
      <p:sp>
        <p:nvSpPr>
          <p:cNvPr id="8" name="Parallelogram 7"/>
          <p:cNvSpPr/>
          <p:nvPr/>
        </p:nvSpPr>
        <p:spPr>
          <a:xfrm>
            <a:off x="-1396324" y="2021643"/>
            <a:ext cx="7807990" cy="5084551"/>
          </a:xfrm>
          <a:prstGeom prst="parallelogram">
            <a:avLst>
              <a:gd name="adj" fmla="val 27413"/>
            </a:avLst>
          </a:prstGeom>
          <a:solidFill>
            <a:srgbClr val="1D3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3225">
              <a:spcAft>
                <a:spcPts val="1200"/>
              </a:spcAft>
              <a:defRPr/>
            </a:pPr>
            <a:r>
              <a:rPr lang="en-US" sz="2200" dirty="0" err="1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Recents</a:t>
            </a:r>
            <a:r>
              <a:rPr lang="en-US" sz="22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 months have seen dueling studies on Medicaid question:</a:t>
            </a:r>
          </a:p>
          <a:p>
            <a:pPr marL="1144588" indent="-285750"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WILL/CROWE (UW-Madison) – Cost shift of Medicaid expansion </a:t>
            </a:r>
            <a:r>
              <a:rPr lang="en-US" sz="230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would hit private </a:t>
            </a:r>
            <a:r>
              <a:rPr lang="en-US" sz="23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insurers and their customers</a:t>
            </a:r>
          </a:p>
          <a:p>
            <a:pPr marL="1144588" indent="-285750">
              <a:buFont typeface="Arial" panose="020B0604020202020204" pitchFamily="34" charset="0"/>
              <a:buChar char="•"/>
              <a:defRPr/>
            </a:pPr>
            <a:r>
              <a:rPr lang="en-US" sz="2300" dirty="0" smtClean="0">
                <a:solidFill>
                  <a:prstClr val="white"/>
                </a:solidFill>
                <a:latin typeface="Franklin Gothic Medium" panose="020B0603020102020204" pitchFamily="34" charset="0"/>
              </a:rPr>
              <a:t>UW-Madison – Review of previous study finds it failed to account for the effects of medical inflation and increased ER usage nationally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28762"/>
            <a:ext cx="12193057" cy="963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55123"/>
            <a:ext cx="12192000" cy="599089"/>
          </a:xfrm>
          <a:prstGeom prst="rect">
            <a:avLst/>
          </a:prstGeom>
          <a:solidFill>
            <a:srgbClr val="1D3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spc="300" dirty="0" smtClean="0">
                <a:solidFill>
                  <a:prstClr val="white"/>
                </a:solidFill>
                <a:latin typeface="Geometos" pitchFamily="2" charset="0"/>
              </a:rPr>
              <a:t>Competing Research	</a:t>
            </a:r>
          </a:p>
        </p:txBody>
      </p:sp>
    </p:spTree>
    <p:extLst>
      <p:ext uri="{BB962C8B-B14F-4D97-AF65-F5344CB8AC3E}">
        <p14:creationId xmlns:p14="http://schemas.microsoft.com/office/powerpoint/2010/main" val="3256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build="allAtOnce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Medicaid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98126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6768E"/>
                </a:solidFill>
              </a:rPr>
              <a:t>Title XIX of the Social Security Act – 1965</a:t>
            </a:r>
          </a:p>
          <a:p>
            <a:r>
              <a:rPr lang="en-US" sz="3200" dirty="0"/>
              <a:t>Created to provide health insurance to categorically needy individuals</a:t>
            </a:r>
          </a:p>
          <a:p>
            <a:r>
              <a:rPr lang="en-US" sz="3200" dirty="0"/>
              <a:t>Shared federal &amp; state responsibility (all states participate)</a:t>
            </a:r>
          </a:p>
          <a:p>
            <a:r>
              <a:rPr lang="en-US" sz="3200" dirty="0"/>
              <a:t>Now the single largest source of health insurance in U.S., covering more than 1 in 5 Americans</a:t>
            </a:r>
          </a:p>
          <a:p>
            <a:pPr lvl="1"/>
            <a:r>
              <a:rPr lang="en-US" sz="2800" dirty="0"/>
              <a:t>State coverage ranges from 11% in Utah to 34% in New Mexico</a:t>
            </a:r>
          </a:p>
          <a:p>
            <a:r>
              <a:rPr lang="en-US" sz="3200" dirty="0"/>
              <a:t>More than 2 in 3 Medicaid enrollees get care through private managed care plans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6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Affordable Care Act of 2010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Overarching</a:t>
            </a:r>
            <a:r>
              <a:rPr lang="en-US" sz="3300" dirty="0"/>
              <a:t> 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Universal Coverage (Access)</a:t>
            </a:r>
          </a:p>
          <a:p>
            <a:r>
              <a:rPr lang="en-US" sz="3200" dirty="0"/>
              <a:t>Service Delivery and Value (Quality)</a:t>
            </a:r>
          </a:p>
          <a:p>
            <a:r>
              <a:rPr lang="en-US" sz="3200" dirty="0"/>
              <a:t>Affordability</a:t>
            </a:r>
            <a:r>
              <a:rPr lang="en-US" sz="3200" i="1" dirty="0"/>
              <a:t> </a:t>
            </a:r>
            <a:r>
              <a:rPr lang="en-US" sz="3200" dirty="0"/>
              <a:t>(Cost)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3F53A8C-4FDB-46CD-8ADD-AC59F10C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Reform Mechanisms</a:t>
            </a:r>
            <a:endParaRPr lang="en-US" sz="33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FD0516D-DBBB-4F29-9528-803C2EB3F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8909" y="2505075"/>
            <a:ext cx="5183188" cy="3684588"/>
          </a:xfrm>
        </p:spPr>
        <p:txBody>
          <a:bodyPr>
            <a:normAutofit/>
          </a:bodyPr>
          <a:lstStyle/>
          <a:p>
            <a:r>
              <a:rPr lang="en-US" sz="3200" dirty="0"/>
              <a:t>Market Reforms</a:t>
            </a:r>
          </a:p>
          <a:p>
            <a:pPr lvl="1"/>
            <a:r>
              <a:rPr lang="en-US" sz="2800" dirty="0"/>
              <a:t>Pre-existing conditions</a:t>
            </a:r>
          </a:p>
          <a:p>
            <a:pPr lvl="1"/>
            <a:r>
              <a:rPr lang="en-US" sz="2800" dirty="0"/>
              <a:t>Individual mandate</a:t>
            </a:r>
          </a:p>
          <a:p>
            <a:r>
              <a:rPr lang="en-US" sz="3200" dirty="0"/>
              <a:t>Marketplace Creation</a:t>
            </a:r>
          </a:p>
          <a:p>
            <a:pPr lvl="1"/>
            <a:r>
              <a:rPr lang="en-US" sz="2800" dirty="0"/>
              <a:t>Health Exchanges</a:t>
            </a:r>
          </a:p>
          <a:p>
            <a:r>
              <a:rPr lang="en-US" sz="3200" dirty="0"/>
              <a:t>Medicaid Expansion</a:t>
            </a:r>
          </a:p>
          <a:p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22351"/>
          </a:xfrm>
        </p:spPr>
        <p:txBody>
          <a:bodyPr/>
          <a:lstStyle/>
          <a:p>
            <a:pPr algn="ctr"/>
            <a:r>
              <a:rPr lang="en-US" dirty="0"/>
              <a:t>Components of the Affordable Care 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00365"/>
            <a:ext cx="10515600" cy="70149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Major Market Reforms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710" y="2505075"/>
            <a:ext cx="5444866" cy="3684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B7AF9C"/>
                </a:solidFill>
              </a:rPr>
              <a:t>A Delicate Balance:</a:t>
            </a:r>
          </a:p>
          <a:p>
            <a:r>
              <a:rPr lang="en-US" dirty="0"/>
              <a:t>Guaranteed Issue</a:t>
            </a:r>
          </a:p>
          <a:p>
            <a:r>
              <a:rPr lang="en-US" dirty="0"/>
              <a:t>Individual Mandate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B7AF9C"/>
                </a:solidFill>
              </a:rPr>
              <a:t>Continued Reliance on Employers:</a:t>
            </a:r>
          </a:p>
          <a:p>
            <a:r>
              <a:rPr lang="en-US" dirty="0"/>
              <a:t>Shared Responsibility Provisions (Employer Mandate)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70266" cy="3684588"/>
          </a:xfrm>
        </p:spPr>
        <p:txBody>
          <a:bodyPr>
            <a:normAutofit/>
          </a:bodyPr>
          <a:lstStyle/>
          <a:p>
            <a:r>
              <a:rPr lang="en-US" i="1" dirty="0"/>
              <a:t>Dependent Coverage to age 26</a:t>
            </a:r>
          </a:p>
          <a:p>
            <a:r>
              <a:rPr lang="en-US" i="1" dirty="0"/>
              <a:t>10 Essential Health Benefits</a:t>
            </a:r>
          </a:p>
          <a:p>
            <a:r>
              <a:rPr lang="en-US" i="1" dirty="0"/>
              <a:t>No Lifetime/Annual Limits</a:t>
            </a:r>
          </a:p>
          <a:p>
            <a:r>
              <a:rPr lang="en-US" i="1" dirty="0"/>
              <a:t>No Cost-Share for Prevention</a:t>
            </a:r>
          </a:p>
          <a:p>
            <a:r>
              <a:rPr lang="en-US" i="1" dirty="0"/>
              <a:t>Premium Rating Rules</a:t>
            </a:r>
          </a:p>
          <a:p>
            <a:r>
              <a:rPr lang="en-US" i="1" dirty="0"/>
              <a:t>Summary of Benefits Coverage</a:t>
            </a:r>
          </a:p>
          <a:p>
            <a:r>
              <a:rPr lang="en-US" i="1" dirty="0"/>
              <a:t>Medical Loss Ratio Restrictions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FFA0B-26C0-49D6-999F-454F7AEEC3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91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768E"/>
      </a:accent1>
      <a:accent2>
        <a:srgbClr val="B9B19D"/>
      </a:accent2>
      <a:accent3>
        <a:srgbClr val="000000"/>
      </a:accent3>
      <a:accent4>
        <a:srgbClr val="FFFFFF"/>
      </a:accent4>
      <a:accent5>
        <a:srgbClr val="A6EEFC"/>
      </a:accent5>
      <a:accent6>
        <a:srgbClr val="82775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  <a:fontScheme name="Office Theme">
    <a:majorFont>
      <a:latin typeface="Helvetica Neue"/>
      <a:ea typeface="Helvetica Neue"/>
      <a:cs typeface="Helvetica Neue"/>
    </a:majorFont>
    <a:minorFont>
      <a:latin typeface="Helvetica Neue"/>
      <a:ea typeface="Helvetica Neue"/>
      <a:cs typeface="Helvetica Neue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  <a:fontScheme name="Office Theme">
    <a:majorFont>
      <a:latin typeface="Helvetica Neue"/>
      <a:ea typeface="Helvetica Neue"/>
      <a:cs typeface="Helvetica Neue"/>
    </a:majorFont>
    <a:minorFont>
      <a:latin typeface="Helvetica Neue"/>
      <a:ea typeface="Helvetica Neue"/>
      <a:cs typeface="Helvetica Neue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2816</Words>
  <Application>Microsoft Office PowerPoint</Application>
  <PresentationFormat>Widescreen</PresentationFormat>
  <Paragraphs>566</Paragraphs>
  <Slides>62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8" baseType="lpstr">
      <vt:lpstr>Arial</vt:lpstr>
      <vt:lpstr>Brandon Grotesque Medium</vt:lpstr>
      <vt:lpstr>Calibri</vt:lpstr>
      <vt:lpstr>Calibri Light</vt:lpstr>
      <vt:lpstr>Franklin Gothic Book</vt:lpstr>
      <vt:lpstr>Franklin Gothic Medium</vt:lpstr>
      <vt:lpstr>Geometos</vt:lpstr>
      <vt:lpstr>Open Sans</vt:lpstr>
      <vt:lpstr>Segoe UI</vt:lpstr>
      <vt:lpstr>Segoe UI Semilight</vt:lpstr>
      <vt:lpstr>Times New Roman</vt:lpstr>
      <vt:lpstr>Trebuchet MS</vt:lpstr>
      <vt:lpstr>Wingdings 3</vt:lpstr>
      <vt:lpstr>Office Theme</vt:lpstr>
      <vt:lpstr>Facet</vt:lpstr>
      <vt:lpstr>1_Office Theme</vt:lpstr>
      <vt:lpstr>PowerPoint Presentation</vt:lpstr>
      <vt:lpstr>Timothy Michling, Research Associate</vt:lpstr>
      <vt:lpstr>Citizens Research Council of Michigan</vt:lpstr>
      <vt:lpstr>Outline</vt:lpstr>
      <vt:lpstr>Health Reform in the United States</vt:lpstr>
      <vt:lpstr>Many Attempts to Reform Healthcare System</vt:lpstr>
      <vt:lpstr>Medicaid</vt:lpstr>
      <vt:lpstr>The Affordable Care Act of 2010</vt:lpstr>
      <vt:lpstr>Components of the Affordable Care Act</vt:lpstr>
      <vt:lpstr>Components of the Affordable Care Act</vt:lpstr>
      <vt:lpstr>Current Status of State Medicaid Expansions </vt:lpstr>
      <vt:lpstr>Michigan’s Experience</vt:lpstr>
      <vt:lpstr>Medicaid in Michigan</vt:lpstr>
      <vt:lpstr>Medicaid Expansion in Michigan: The “Healthy Michigan Plan”</vt:lpstr>
      <vt:lpstr>Change in Proportion of Uninsured Persons </vt:lpstr>
      <vt:lpstr>Sources of Insurance in Michigan, 2015</vt:lpstr>
      <vt:lpstr>Section 1115 Demonstration Waivers</vt:lpstr>
      <vt:lpstr>Healthy Michigan Plan: Unique Characteristics</vt:lpstr>
      <vt:lpstr>The Healthy Michigan Plan: Cost-Sharing</vt:lpstr>
      <vt:lpstr>The Healthy Michigan Plan: Co-Pays</vt:lpstr>
      <vt:lpstr>The Healthy Michigan Plan: Health Risk Assessment</vt:lpstr>
      <vt:lpstr>The Healthy Michigan Plan: Social Determinants of Health</vt:lpstr>
      <vt:lpstr>The Healthy Michigan Plan: Sunset Mechanism</vt:lpstr>
      <vt:lpstr>Medicaid Work Requirement</vt:lpstr>
      <vt:lpstr>Work Status and Reason for Not Working Among U.S. Non-SSI, Nonelderly Medicaid Adults, 2017</vt:lpstr>
      <vt:lpstr>Michigan Medicaid Expansion Enrollee Work Status, 2016 among those with at least 12 months of coverage</vt:lpstr>
      <vt:lpstr>Characteristics of “Out of Work” Healthy Michigan Plan Beneficiaries</vt:lpstr>
      <vt:lpstr>Potential Consequences of Medicaid Work Requirements</vt:lpstr>
      <vt:lpstr>Understanding and Evaluating Health Care Policies and Reforms</vt:lpstr>
      <vt:lpstr>Three Pillars of Health Care Evaluation</vt:lpstr>
      <vt:lpstr>Medicaid is an Enormous Expense for States</vt:lpstr>
      <vt:lpstr>Medicaid is an Enormous Expense for States</vt:lpstr>
      <vt:lpstr>Average Cost per Enrollee in Michigan by Medicaid Group, FY2016</vt:lpstr>
      <vt:lpstr>The Healthy Michigan Plan: Economic Impacts</vt:lpstr>
      <vt:lpstr>The Healthy Michigan Plan: Enrollment and Access</vt:lpstr>
      <vt:lpstr>The Healthy Michigan Plan: Health Outcomes</vt:lpstr>
      <vt:lpstr>Cost, Access, and Quality aren’t enough</vt:lpstr>
      <vt:lpstr>Health Indicators in Michigan</vt:lpstr>
      <vt:lpstr>Social/Environmental Factors Explain a Substantial Portion of Michigan’s Health Outcomes</vt:lpstr>
      <vt:lpstr>Age-Adjusted Mortality Rates for the Ten Leading Causes of Death in Michigan, 2016</vt:lpstr>
      <vt:lpstr>Michigan Within-County Life Expectancy Disparities</vt:lpstr>
      <vt:lpstr>U.S. Life Expectancy at 25 by Education Level</vt:lpstr>
      <vt:lpstr>Smoking by Education Level, 2017 U.S. and Michigan</vt:lpstr>
      <vt:lpstr>Tobacco Use and Degree Attainment, 2017 Great Lakes States</vt:lpstr>
      <vt:lpstr>Medicaid: A Vehicle for Health Care Innovation?</vt:lpstr>
      <vt:lpstr>Public Health Paradigm</vt:lpstr>
      <vt:lpstr>Citizens Research Council of Michigan </vt:lpstr>
      <vt:lpstr>PowerPoint Presentation</vt:lpstr>
      <vt:lpstr>Targeted Adult Population Expansion</vt:lpstr>
      <vt:lpstr>Partial Medicaid Expansion</vt:lpstr>
      <vt:lpstr>CMS Approved Partial Expansion</vt:lpstr>
      <vt:lpstr>Proposition 3: Full Medicaid Expansion</vt:lpstr>
      <vt:lpstr>Partial Medicaid Expansion – Part 2</vt:lpstr>
      <vt:lpstr>Differences in Coverage</vt:lpstr>
      <vt:lpstr>Differences in Coverage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Michling</dc:creator>
  <cp:lastModifiedBy>George Barilich</cp:lastModifiedBy>
  <cp:revision>28</cp:revision>
  <dcterms:created xsi:type="dcterms:W3CDTF">2019-07-23T03:50:46Z</dcterms:created>
  <dcterms:modified xsi:type="dcterms:W3CDTF">2019-07-29T21:46:02Z</dcterms:modified>
</cp:coreProperties>
</file>