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4"/>
  </p:sldMasterIdLst>
  <p:notesMasterIdLst>
    <p:notesMasterId r:id="rId11"/>
  </p:notesMasterIdLst>
  <p:sldIdLst>
    <p:sldId id="456" r:id="rId5"/>
    <p:sldId id="471" r:id="rId6"/>
    <p:sldId id="484" r:id="rId7"/>
    <p:sldId id="485" r:id="rId8"/>
    <p:sldId id="487" r:id="rId9"/>
    <p:sldId id="504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80" userDrawn="1">
          <p15:clr>
            <a:srgbClr val="A4A3A4"/>
          </p15:clr>
        </p15:guide>
        <p15:guide id="4" pos="7104" userDrawn="1">
          <p15:clr>
            <a:srgbClr val="A4A3A4"/>
          </p15:clr>
        </p15:guide>
        <p15:guide id="5" orient="horz" pos="1152" userDrawn="1">
          <p15:clr>
            <a:srgbClr val="A4A3A4"/>
          </p15:clr>
        </p15:guide>
        <p15:guide id="6" orient="horz" pos="41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g Therrien" initials="GT" lastIdx="1" clrIdx="0">
    <p:extLst>
      <p:ext uri="{19B8F6BF-5375-455C-9EA6-DF929625EA0E}">
        <p15:presenceInfo xmlns:p15="http://schemas.microsoft.com/office/powerpoint/2012/main" userId="S::gtherrien@ceadvisors.com::d8a0661a-fd12-4eb2-8069-1b4f57815294" providerId="AD"/>
      </p:ext>
    </p:extLst>
  </p:cmAuthor>
  <p:cmAuthor id="2" name="Dan Dane" initials="DD" lastIdx="1" clrIdx="1">
    <p:extLst>
      <p:ext uri="{19B8F6BF-5375-455C-9EA6-DF929625EA0E}">
        <p15:presenceInfo xmlns:p15="http://schemas.microsoft.com/office/powerpoint/2012/main" userId="S::ddane@ceadvisors.com::8e455cdb-90d8-47ee-b389-36658da9b900" providerId="AD"/>
      </p:ext>
    </p:extLst>
  </p:cmAuthor>
  <p:cmAuthor id="3" name="Concentric Energy Advisors" initials="CE" lastIdx="1" clrIdx="2">
    <p:extLst>
      <p:ext uri="{19B8F6BF-5375-455C-9EA6-DF929625EA0E}">
        <p15:presenceInfo xmlns:p15="http://schemas.microsoft.com/office/powerpoint/2012/main" userId="Concentric Energy Advisors" providerId="None"/>
      </p:ext>
    </p:extLst>
  </p:cmAuthor>
  <p:cmAuthor id="4" name="Katherine Judd" initials="KJ" lastIdx="2" clrIdx="3">
    <p:extLst>
      <p:ext uri="{19B8F6BF-5375-455C-9EA6-DF929625EA0E}">
        <p15:presenceInfo xmlns:p15="http://schemas.microsoft.com/office/powerpoint/2012/main" userId="S::kjudd@ceadvisors.com::e4297fc5-b2e6-4677-8c38-669ddbacbd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96" y="60"/>
      </p:cViewPr>
      <p:guideLst>
        <p:guide orient="horz" pos="2184"/>
        <p:guide pos="3864"/>
        <p:guide pos="480"/>
        <p:guide pos="7104"/>
        <p:guide orient="horz" pos="1152"/>
        <p:guide orient="horz" pos="41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6" d="100"/>
        <a:sy n="116" d="100"/>
      </p:scale>
      <p:origin x="0" y="-2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B60EFF9-8EE2-45A8-B22A-0445D24EABE3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525A975-924E-4D72-B9E0-5750E7444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2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5A975-924E-4D72-B9E0-5750E7444F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9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D9397-AD01-4983-B8F5-387AB258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A530BD-DB5C-406D-B581-06B90267C1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photo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E4DFEE-07B1-4CB2-99CF-C745F4B8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FBB9E9E5-E422-4A99-87D1-D32865B7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2646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D9397-AD01-4983-B8F5-387AB258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088" y="3175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E4DFEE-07B1-4CB2-99CF-C745F4B8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8088" y="19177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FBB9E9E5-E422-4A99-87D1-D32865B7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6500" y="62166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E7B4B05-C399-459F-ACA1-199EF0B774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7008812" cy="68579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39233815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de imag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74F29-1341-4978-B419-54F4703B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8AA2D7-51AC-46D2-91EC-E90DD5E866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xmlns="" id="{ADE3C959-1A11-4332-AD0D-78819668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AB6682-8301-4258-9A8C-24F7F758455C}" type="datetime1">
              <a:rPr lang="en-US" smtClean="0"/>
              <a:t>7/29/2019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56B63A-B754-45F2-B5F1-753F968D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A62054-09F9-467B-A258-5C19F0B1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5ABB-E0FD-4B85-81E2-454E9F79D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4115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974F29-1341-4978-B419-54F4703B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8AA2D7-51AC-46D2-91EC-E90DD5E86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xmlns="" id="{ADE3C959-1A11-4332-AD0D-78819668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BD207-9666-46F1-9099-DC87B13F866B}" type="datetime1">
              <a:rPr lang="en-US" smtClean="0"/>
              <a:t>7/29/2019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56B63A-B754-45F2-B5F1-753F968D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A62054-09F9-467B-A258-5C19F0B1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5ABB-E0FD-4B85-81E2-454E9F79D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7895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xmlns="" id="{55FB0F2F-6BDA-4958-9027-5C50128D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6E7AC-2AE6-4C1C-9F99-9F9333D110B9}" type="datetime1">
              <a:rPr lang="en-US" smtClean="0"/>
              <a:t>7/29/2019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6CE7B0-E5C0-4A7C-A184-4448BF21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DC8360-436E-4AE7-BA23-69BA16BC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5ABB-E0FD-4B85-81E2-454E9F79D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0466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C75A2C-8785-4D4F-B57A-999CDFC0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DB1FE0-782C-45BF-86A1-42F05502B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223002-3F59-4B98-9CE7-2F43CF172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400000"/>
                </a:solidFill>
                <a:latin typeface="Trajan Pro" panose="02020502050506020301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5E4DE9-8A09-4A28-AEFF-55D7FCDA9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D5ABB-E0FD-4B85-81E2-454E9F79D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8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</p:sldLayoutIdLst>
  <p:transition spd="slow">
    <p:wipe dir="r"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40000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274A47-3406-4960-8732-403A3AEFE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08" y="2209230"/>
            <a:ext cx="3136392" cy="6959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8E3152-59CA-4149-918B-9CBB7C7C1BA0}"/>
              </a:ext>
            </a:extLst>
          </p:cNvPr>
          <p:cNvSpPr/>
          <p:nvPr/>
        </p:nvSpPr>
        <p:spPr>
          <a:xfrm>
            <a:off x="0" y="3227942"/>
            <a:ext cx="4050792" cy="244574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208" b="-52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DC21B9E-CDD0-4C04-A960-0D7B4B8B75A4}"/>
              </a:ext>
            </a:extLst>
          </p:cNvPr>
          <p:cNvSpPr/>
          <p:nvPr/>
        </p:nvSpPr>
        <p:spPr>
          <a:xfrm>
            <a:off x="4050792" y="3227942"/>
            <a:ext cx="4090416" cy="244574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718" b="-127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3A9CF49-DE26-41C5-AC4C-FEE771200F15}"/>
              </a:ext>
            </a:extLst>
          </p:cNvPr>
          <p:cNvSpPr/>
          <p:nvPr/>
        </p:nvSpPr>
        <p:spPr>
          <a:xfrm>
            <a:off x="-1" y="5996426"/>
            <a:ext cx="12192000" cy="162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5BE0DA5-153F-49CF-94AD-D2F46D8024C7}"/>
              </a:ext>
            </a:extLst>
          </p:cNvPr>
          <p:cNvSpPr/>
          <p:nvPr/>
        </p:nvSpPr>
        <p:spPr>
          <a:xfrm>
            <a:off x="8141208" y="3227942"/>
            <a:ext cx="4050792" cy="244574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282" b="-52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BDAE584-86FE-4E8C-B0B7-332BB1028D2B}"/>
              </a:ext>
            </a:extLst>
          </p:cNvPr>
          <p:cNvSpPr/>
          <p:nvPr/>
        </p:nvSpPr>
        <p:spPr>
          <a:xfrm>
            <a:off x="0" y="6158429"/>
            <a:ext cx="12192000" cy="4627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65C36B8-832B-48C5-A041-EE557FF05434}"/>
              </a:ext>
            </a:extLst>
          </p:cNvPr>
          <p:cNvSpPr/>
          <p:nvPr/>
        </p:nvSpPr>
        <p:spPr>
          <a:xfrm>
            <a:off x="-1" y="6475797"/>
            <a:ext cx="12192000" cy="462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B43490C-2EC2-4100-B6B2-F02A5685D1B1}"/>
              </a:ext>
            </a:extLst>
          </p:cNvPr>
          <p:cNvSpPr/>
          <p:nvPr/>
        </p:nvSpPr>
        <p:spPr>
          <a:xfrm>
            <a:off x="739022" y="497449"/>
            <a:ext cx="700480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Electric Restructuring:</a:t>
            </a:r>
          </a:p>
          <a:p>
            <a:r>
              <a:rPr lang="en-US" sz="3600" b="1" dirty="0">
                <a:solidFill>
                  <a:srgbClr val="400000"/>
                </a:solidFill>
                <a:latin typeface="Century Gothic" panose="020B0502020202020204" pitchFamily="34" charset="0"/>
              </a:rPr>
              <a:t>What Have We </a:t>
            </a:r>
          </a:p>
          <a:p>
            <a:r>
              <a:rPr lang="en-US" sz="3600" b="1" dirty="0">
                <a:solidFill>
                  <a:srgbClr val="400000"/>
                </a:solidFill>
                <a:latin typeface="Century Gothic" panose="020B0502020202020204" pitchFamily="34" charset="0"/>
              </a:rPr>
              <a:t>Learned in the Past 20 Years?</a:t>
            </a:r>
          </a:p>
          <a:p>
            <a:endParaRPr lang="en-US" sz="1000" b="1" dirty="0">
              <a:solidFill>
                <a:srgbClr val="400000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Presented By:</a:t>
            </a:r>
          </a:p>
          <a:p>
            <a:r>
              <a:rPr lang="en-US" sz="3600" b="1" dirty="0">
                <a:solidFill>
                  <a:srgbClr val="400000"/>
                </a:solidFill>
                <a:latin typeface="Century Gothic" panose="020B0502020202020204" pitchFamily="34" charset="0"/>
              </a:rPr>
              <a:t>John J. Reed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69597CB4-16FF-4A4C-B3FD-04B2F02D1CC1}"/>
              </a:ext>
            </a:extLst>
          </p:cNvPr>
          <p:cNvSpPr txBox="1">
            <a:spLocks/>
          </p:cNvSpPr>
          <p:nvPr/>
        </p:nvSpPr>
        <p:spPr>
          <a:xfrm>
            <a:off x="7162800" y="2935784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©2019 Concentric Energy Advisors, Inc. 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158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EE0C64B-6A2D-49F0-AA1D-0540B7232688}"/>
              </a:ext>
            </a:extLst>
          </p:cNvPr>
          <p:cNvSpPr/>
          <p:nvPr/>
        </p:nvSpPr>
        <p:spPr>
          <a:xfrm>
            <a:off x="-381000" y="0"/>
            <a:ext cx="6477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991" t="-1579" r="-55225" b="-5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316E4FF6-BE25-407C-826A-D7C1C119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0" y="998393"/>
            <a:ext cx="3932237" cy="820882"/>
          </a:xfrm>
        </p:spPr>
        <p:txBody>
          <a:bodyPr>
            <a:normAutofit/>
          </a:bodyPr>
          <a:lstStyle/>
          <a:p>
            <a:r>
              <a:rPr lang="en-US" sz="3000" b="1" dirty="0"/>
              <a:t>About Concentric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917F9C7F-85DA-4EBB-A7F6-CEC020AAE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3500" y="1842923"/>
            <a:ext cx="4862512" cy="391970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We specialize in management consulting and financial advisory services with a focus on the North American energy industry. Our extensive industry experience, combined with rigorous analysis and a highly collaborative approach to working with clients, enables us to deliver strategic insights and innovative solutions that help ensure success.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We have offices in Marlborough, MA, Chicago, Calgary, and D.C.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02592C-42CD-4B74-86D0-3F8C9B34B2FC}"/>
              </a:ext>
            </a:extLst>
          </p:cNvPr>
          <p:cNvSpPr/>
          <p:nvPr/>
        </p:nvSpPr>
        <p:spPr>
          <a:xfrm rot="5400000">
            <a:off x="2772643" y="3406140"/>
            <a:ext cx="6858000" cy="45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793ED7E-30AE-47DF-8FA8-6497833C00D9}"/>
              </a:ext>
            </a:extLst>
          </p:cNvPr>
          <p:cNvSpPr txBox="1">
            <a:spLocks/>
          </p:cNvSpPr>
          <p:nvPr/>
        </p:nvSpPr>
        <p:spPr>
          <a:xfrm>
            <a:off x="85328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BD5ABB-E0FD-4B85-81E2-454E9F79D982}" type="slidenum">
              <a:rPr lang="en-US" sz="800">
                <a:solidFill>
                  <a:srgbClr val="400000"/>
                </a:solidFill>
                <a:latin typeface="Trajan Pro" panose="02020502050506020301" pitchFamily="18" charset="0"/>
              </a:rPr>
              <a:pPr/>
              <a:t>2</a:t>
            </a:fld>
            <a:endParaRPr lang="en-US" sz="800" dirty="0">
              <a:solidFill>
                <a:srgbClr val="400000"/>
              </a:solidFill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915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AE921AD-3688-4D47-B1C0-A0019867CB8C}"/>
              </a:ext>
            </a:extLst>
          </p:cNvPr>
          <p:cNvGrpSpPr/>
          <p:nvPr/>
        </p:nvGrpSpPr>
        <p:grpSpPr>
          <a:xfrm>
            <a:off x="2705099" y="876300"/>
            <a:ext cx="10756901" cy="5877517"/>
            <a:chOff x="3814618" y="1347136"/>
            <a:chExt cx="7488254" cy="42030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1F507EFE-A950-438E-B1C4-7B87BDC34464}"/>
                </a:ext>
              </a:extLst>
            </p:cNvPr>
            <p:cNvPicPr/>
            <p:nvPr/>
          </p:nvPicPr>
          <p:blipFill rotWithShape="1">
            <a:blip r:embed="rId3"/>
            <a:srcRect b="10114"/>
            <a:stretch/>
          </p:blipFill>
          <p:spPr>
            <a:xfrm>
              <a:off x="3814618" y="1347136"/>
              <a:ext cx="7488254" cy="420305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CEB578BD-6769-4749-ACC4-2FE05754BF86}"/>
                </a:ext>
              </a:extLst>
            </p:cNvPr>
            <p:cNvSpPr/>
            <p:nvPr/>
          </p:nvSpPr>
          <p:spPr>
            <a:xfrm>
              <a:off x="9296400" y="3943350"/>
              <a:ext cx="2006472" cy="1436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6D1F391-4EA4-4C39-A662-66B6E8077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0" y="724813"/>
            <a:ext cx="8044024" cy="522096"/>
          </a:xfrm>
        </p:spPr>
        <p:txBody>
          <a:bodyPr>
            <a:noAutofit/>
          </a:bodyPr>
          <a:lstStyle/>
          <a:p>
            <a:r>
              <a:rPr lang="en-US" sz="3000" b="1" dirty="0"/>
              <a:t>Status of Restructuring by State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9362CBD-72B1-4E83-842C-4B8808D24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1828800"/>
            <a:ext cx="2309941" cy="32893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Some form of </a:t>
            </a:r>
            <a:br>
              <a:rPr lang="en-US" sz="2000" dirty="0"/>
            </a:br>
            <a:r>
              <a:rPr lang="en-US" sz="2000" dirty="0"/>
              <a:t>retail choice is </a:t>
            </a:r>
            <a:br>
              <a:rPr lang="en-US" sz="2000" dirty="0"/>
            </a:br>
            <a:r>
              <a:rPr lang="en-US" sz="2000" dirty="0"/>
              <a:t>available in 21 states.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Arizona and Florida are now considering restructuring and retail choice.</a:t>
            </a:r>
          </a:p>
          <a:p>
            <a:pPr marL="285750" indent="-285750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0D7423A7-D930-4BA1-B9A3-698C8388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941" y="6388692"/>
            <a:ext cx="4114800" cy="365125"/>
          </a:xfrm>
        </p:spPr>
        <p:txBody>
          <a:bodyPr/>
          <a:lstStyle/>
          <a:p>
            <a:r>
              <a:rPr lang="en-US" sz="800" dirty="0"/>
              <a:t>Concentric Energy Advisors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0C507A-A94B-4919-BEE9-ED9B7CB87DDA}"/>
              </a:ext>
            </a:extLst>
          </p:cNvPr>
          <p:cNvSpPr/>
          <p:nvPr/>
        </p:nvSpPr>
        <p:spPr>
          <a:xfrm>
            <a:off x="785940" y="5131392"/>
            <a:ext cx="2377440" cy="554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5CA14486-D799-4B62-A0DC-2FF6D70DC710}"/>
              </a:ext>
            </a:extLst>
          </p:cNvPr>
          <p:cNvSpPr txBox="1">
            <a:spLocks/>
          </p:cNvSpPr>
          <p:nvPr/>
        </p:nvSpPr>
        <p:spPr>
          <a:xfrm>
            <a:off x="85328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BD5ABB-E0FD-4B85-81E2-454E9F79D982}" type="slidenum">
              <a:rPr lang="en-US" sz="800">
                <a:solidFill>
                  <a:srgbClr val="400000"/>
                </a:solidFill>
                <a:latin typeface="Trajan Pro" panose="02020502050506020301" pitchFamily="18" charset="0"/>
              </a:rPr>
              <a:pPr/>
              <a:t>3</a:t>
            </a:fld>
            <a:endParaRPr lang="en-US" sz="800" dirty="0">
              <a:solidFill>
                <a:srgbClr val="400000"/>
              </a:solidFill>
              <a:latin typeface="Trajan Pro" panose="02020502050506020301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819E766-51AC-4FC1-9877-A77739528FB3}"/>
              </a:ext>
            </a:extLst>
          </p:cNvPr>
          <p:cNvPicPr/>
          <p:nvPr/>
        </p:nvPicPr>
        <p:blipFill rotWithShape="1">
          <a:blip r:embed="rId4"/>
          <a:srcRect l="73078" t="55461" b="14674"/>
          <a:stretch/>
        </p:blipFill>
        <p:spPr>
          <a:xfrm>
            <a:off x="8532812" y="396471"/>
            <a:ext cx="2093976" cy="142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559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EE0C64B-6A2D-49F0-AA1D-0540B7232688}"/>
              </a:ext>
            </a:extLst>
          </p:cNvPr>
          <p:cNvSpPr/>
          <p:nvPr/>
        </p:nvSpPr>
        <p:spPr>
          <a:xfrm>
            <a:off x="33908" y="93082"/>
            <a:ext cx="4863325" cy="506479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272" r="-305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316E4FF6-BE25-407C-826A-D7C1C119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61" y="377805"/>
            <a:ext cx="7014839" cy="996703"/>
          </a:xfrm>
        </p:spPr>
        <p:txBody>
          <a:bodyPr>
            <a:noAutofit/>
          </a:bodyPr>
          <a:lstStyle/>
          <a:p>
            <a:r>
              <a:rPr lang="en-US" sz="3000" b="1" dirty="0"/>
              <a:t>Standard Features of Deregulation Proposals (the “TX Model”)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917F9C7F-85DA-4EBB-A7F6-CEC020AAE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3998" y="1670183"/>
            <a:ext cx="5874415" cy="4932218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“Disintegration” of existing utilities through divestiture of generation and all customer-facing activities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Creation of deregulated wholesale power market administered through Independent System Operator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Creation of deregulated retail electric industry; shifting of all customers to a retail marketer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Shifting of regulatory responsibility for generation and transmission from state to federal agency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Creation of “wires-only” utility as intermediary between generation and retail markets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5D1496-E7C4-42D5-A2F7-81ED6EFD8BEE}"/>
              </a:ext>
            </a:extLst>
          </p:cNvPr>
          <p:cNvSpPr/>
          <p:nvPr/>
        </p:nvSpPr>
        <p:spPr>
          <a:xfrm rot="5400000">
            <a:off x="1562568" y="3685387"/>
            <a:ext cx="6858000" cy="45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1C5E8B0-284B-49FC-AAF5-DA950861A29C}"/>
              </a:ext>
            </a:extLst>
          </p:cNvPr>
          <p:cNvSpPr txBox="1">
            <a:spLocks/>
          </p:cNvSpPr>
          <p:nvPr/>
        </p:nvSpPr>
        <p:spPr>
          <a:xfrm>
            <a:off x="85328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BD5ABB-E0FD-4B85-81E2-454E9F79D982}" type="slidenum">
              <a:rPr lang="en-US" sz="800">
                <a:solidFill>
                  <a:srgbClr val="400000"/>
                </a:solidFill>
                <a:latin typeface="Trajan Pro" panose="02020502050506020301" pitchFamily="18" charset="0"/>
              </a:rPr>
              <a:pPr/>
              <a:t>4</a:t>
            </a:fld>
            <a:endParaRPr lang="en-US" sz="800" dirty="0">
              <a:solidFill>
                <a:srgbClr val="400000"/>
              </a:solidFill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961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6D1F391-4EA4-4C39-A662-66B6E8077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63" y="365125"/>
            <a:ext cx="6646282" cy="820882"/>
          </a:xfrm>
        </p:spPr>
        <p:txBody>
          <a:bodyPr>
            <a:noAutofit/>
          </a:bodyPr>
          <a:lstStyle/>
          <a:p>
            <a:r>
              <a:rPr lang="en-US" sz="3000" b="1" dirty="0"/>
              <a:t>Lessons Learned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9362CBD-72B1-4E83-842C-4B8808D24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88" y="1620734"/>
            <a:ext cx="6749138" cy="537242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Market value of generating fleets has plunged; many units have closed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Resource adequacy and reliability have become highly problematic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Consumer interest in customer choice has been weak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Consumer protection has become challenge for AGs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Profitability and sustainability of </a:t>
            </a:r>
            <a:r>
              <a:rPr lang="en-US" sz="2000" dirty="0" err="1"/>
              <a:t>Gencos</a:t>
            </a:r>
            <a:r>
              <a:rPr lang="en-US" sz="2000" dirty="0"/>
              <a:t> has been poor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Wholesale power prices have become highly volatile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Retail pricing has become creative, but economic gains are hard to show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99AC04F-B40F-495C-918A-789B3CC8A6F0}"/>
              </a:ext>
            </a:extLst>
          </p:cNvPr>
          <p:cNvSpPr/>
          <p:nvPr/>
        </p:nvSpPr>
        <p:spPr>
          <a:xfrm>
            <a:off x="7100778" y="365125"/>
            <a:ext cx="5063531" cy="629402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750" r="-4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0D7423A7-D930-4BA1-B9A3-698C8388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941" y="6388692"/>
            <a:ext cx="4114800" cy="365125"/>
          </a:xfrm>
        </p:spPr>
        <p:txBody>
          <a:bodyPr/>
          <a:lstStyle/>
          <a:p>
            <a:r>
              <a:rPr lang="en-US" sz="800" dirty="0"/>
              <a:t>Concentric Energy Advisors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561475-A0EE-4C50-B000-07195312AAF8}"/>
              </a:ext>
            </a:extLst>
          </p:cNvPr>
          <p:cNvSpPr/>
          <p:nvPr/>
        </p:nvSpPr>
        <p:spPr>
          <a:xfrm rot="5400000">
            <a:off x="3616418" y="3771265"/>
            <a:ext cx="6858000" cy="45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898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316E4FF6-BE25-407C-826A-D7C1C119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592" y="296280"/>
            <a:ext cx="6310897" cy="820882"/>
          </a:xfrm>
        </p:spPr>
        <p:txBody>
          <a:bodyPr>
            <a:noAutofit/>
          </a:bodyPr>
          <a:lstStyle/>
          <a:p>
            <a:r>
              <a:rPr lang="en-US" sz="3000" b="1" dirty="0"/>
              <a:t>Analysis of Florida’s Ballot Initiative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917F9C7F-85DA-4EBB-A7F6-CEC020AAE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0403" y="1236042"/>
            <a:ext cx="6861597" cy="573827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Generation “stranded costs” of $11 billion; property tax losses would be large and unavoidable ($150 million/year)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Multiple other governmental revenue sources would be substantially at risk ($700 million/year)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Creation of wholesale market could take 3-5 years and cost $500 million, plus $200 million/year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Ballot language leaves substantial doubt if existing investor-owned utilities would be able to continue in any role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Significant increase in emissions from almost certain closure of four nuclear reactors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Loss of state jurisdiction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Power prices likely to rise by more than 10%, at least for first 10 years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State-wide economic impacts are distinctly negative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5D1496-E7C4-42D5-A2F7-81ED6EFD8BEE}"/>
              </a:ext>
            </a:extLst>
          </p:cNvPr>
          <p:cNvSpPr/>
          <p:nvPr/>
        </p:nvSpPr>
        <p:spPr>
          <a:xfrm rot="5400000">
            <a:off x="1816032" y="3522452"/>
            <a:ext cx="6858000" cy="45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1C5E8B0-284B-49FC-AAF5-DA950861A29C}"/>
              </a:ext>
            </a:extLst>
          </p:cNvPr>
          <p:cNvSpPr txBox="1">
            <a:spLocks/>
          </p:cNvSpPr>
          <p:nvPr/>
        </p:nvSpPr>
        <p:spPr>
          <a:xfrm>
            <a:off x="85328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BD5ABB-E0FD-4B85-81E2-454E9F79D982}" type="slidenum">
              <a:rPr lang="en-US" sz="800">
                <a:solidFill>
                  <a:srgbClr val="400000"/>
                </a:solidFill>
                <a:latin typeface="Trajan Pro" panose="02020502050506020301" pitchFamily="18" charset="0"/>
              </a:rPr>
              <a:pPr/>
              <a:t>6</a:t>
            </a:fld>
            <a:endParaRPr lang="en-US" sz="800" dirty="0">
              <a:solidFill>
                <a:srgbClr val="400000"/>
              </a:solidFill>
              <a:latin typeface="Trajan Pro" panose="02020502050506020301" pitchFamily="18" charset="0"/>
            </a:endParaRPr>
          </a:p>
        </p:txBody>
      </p:sp>
      <p:pic>
        <p:nvPicPr>
          <p:cNvPr id="11" name="Picture 10" descr="A sunset over a body of water&#10;&#10;Description automatically generated">
            <a:extLst>
              <a:ext uri="{FF2B5EF4-FFF2-40B4-BE49-F238E27FC236}">
                <a16:creationId xmlns:a16="http://schemas.microsoft.com/office/drawing/2014/main" xmlns="" id="{13F02D5A-E1CA-46FA-A22D-99CD75F87E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32626"/>
          <a:stretch/>
        </p:blipFill>
        <p:spPr>
          <a:xfrm>
            <a:off x="62511" y="116312"/>
            <a:ext cx="5159661" cy="546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966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B8B7"/>
      </a:accent1>
      <a:accent2>
        <a:srgbClr val="7F7A7A"/>
      </a:accent2>
      <a:accent3>
        <a:srgbClr val="400000"/>
      </a:accent3>
      <a:accent4>
        <a:srgbClr val="403D3D"/>
      </a:accent4>
      <a:accent5>
        <a:srgbClr val="E5DCDC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with Firm Overview Slides_020919" id="{A8621690-D588-46F4-AA28-B69C21F95B59}" vid="{587D898C-4B79-4B38-A02C-D0C4ACD82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EBDC86FA61C4AA945B09A24DA8A2F" ma:contentTypeVersion="11" ma:contentTypeDescription="Create a new document." ma:contentTypeScope="" ma:versionID="5e2d9c962f9df6c6165fdbcaa1c87310">
  <xsd:schema xmlns:xsd="http://www.w3.org/2001/XMLSchema" xmlns:xs="http://www.w3.org/2001/XMLSchema" xmlns:p="http://schemas.microsoft.com/office/2006/metadata/properties" xmlns:ns2="075e756c-5e55-45ba-8e32-2b81e78ec4b6" xmlns:ns3="029f53c6-0ed0-4848-b239-79f27d70b7a5" targetNamespace="http://schemas.microsoft.com/office/2006/metadata/properties" ma:root="true" ma:fieldsID="cb52e25e47b22c3e42feac120583bf08" ns2:_="" ns3:_="">
    <xsd:import namespace="075e756c-5e55-45ba-8e32-2b81e78ec4b6"/>
    <xsd:import namespace="029f53c6-0ed0-4848-b239-79f27d70b7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Preview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e756c-5e55-45ba-8e32-2b81e78ec4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f53c6-0ed0-4848-b239-79f27d70b7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review" ma:index="16" nillable="true" ma:displayName="Preview" ma:format="Hyperlink" ma:internalName="Pre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view xmlns="029f53c6-0ed0-4848-b239-79f27d70b7a5">
      <Url xsi:nil="true"/>
      <Description xsi:nil="true"/>
    </Preview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307E5B-3AA6-430C-B024-885D5929F1A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75e756c-5e55-45ba-8e32-2b81e78ec4b6"/>
    <ds:schemaRef ds:uri="029f53c6-0ed0-4848-b239-79f27d70b7a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2A9617-779A-4F5E-A927-979DDD2CE5FC}">
  <ds:schemaRefs>
    <ds:schemaRef ds:uri="075e756c-5e55-45ba-8e32-2b81e78ec4b6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029f53c6-0ed0-4848-b239-79f27d70b7a5"/>
  </ds:schemaRefs>
</ds:datastoreItem>
</file>

<file path=customXml/itemProps3.xml><?xml version="1.0" encoding="utf-8"?>
<ds:datastoreItem xmlns:ds="http://schemas.openxmlformats.org/officeDocument/2006/customXml" ds:itemID="{2F7F7778-B0DF-4E1C-B6AA-4E8F660F84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with Firm Overview Slides_012319</Template>
  <TotalTime>1621</TotalTime>
  <Words>376</Words>
  <Application>Microsoft Office PowerPoint</Application>
  <PresentationFormat>Widescreen</PresentationFormat>
  <Paragraphs>48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Century Gothic</vt:lpstr>
      <vt:lpstr>Trajan Pro</vt:lpstr>
      <vt:lpstr>Office Theme</vt:lpstr>
      <vt:lpstr>PowerPoint Presentation</vt:lpstr>
      <vt:lpstr>About Concentric</vt:lpstr>
      <vt:lpstr>Status of Restructuring by State</vt:lpstr>
      <vt:lpstr>Standard Features of Deregulation Proposals (the “TX Model”)</vt:lpstr>
      <vt:lpstr>Lessons Learned</vt:lpstr>
      <vt:lpstr>Analysis of Florida’s Ballot Initiative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CEA</dc:creator>
  <cp:lastModifiedBy>George Barilich</cp:lastModifiedBy>
  <cp:revision>109</cp:revision>
  <cp:lastPrinted>2019-07-18T15:26:59Z</cp:lastPrinted>
  <dcterms:created xsi:type="dcterms:W3CDTF">2019-02-07T22:13:21Z</dcterms:created>
  <dcterms:modified xsi:type="dcterms:W3CDTF">2019-07-29T19:15:35Z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0x010100081EBDC86FA61C4AA945B09A24DA8A2F</vt:lpwstr>
  </property>
</Properties>
</file>