
<file path=[Content_Types].xml><?xml version="1.0" encoding="utf-8"?>
<Types xmlns="http://schemas.openxmlformats.org/package/2006/content-types">
  <Default Extension="png" ContentType="image/png"/>
  <Default Extension="webp"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473" r:id="rId2"/>
    <p:sldId id="568" r:id="rId3"/>
    <p:sldId id="595" r:id="rId4"/>
    <p:sldId id="570" r:id="rId5"/>
    <p:sldId id="475" r:id="rId6"/>
    <p:sldId id="478" r:id="rId7"/>
    <p:sldId id="567" r:id="rId8"/>
    <p:sldId id="597" r:id="rId9"/>
    <p:sldId id="583" r:id="rId10"/>
    <p:sldId id="580" r:id="rId11"/>
    <p:sldId id="586" r:id="rId12"/>
    <p:sldId id="579" r:id="rId13"/>
    <p:sldId id="598" r:id="rId14"/>
    <p:sldId id="590" r:id="rId15"/>
    <p:sldId id="588" r:id="rId16"/>
    <p:sldId id="584" r:id="rId17"/>
    <p:sldId id="600" r:id="rId18"/>
    <p:sldId id="601" r:id="rId19"/>
    <p:sldId id="591" r:id="rId20"/>
    <p:sldId id="594" r:id="rId21"/>
  </p:sldIdLst>
  <p:sldSz cx="18288000" cy="13716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521415D9-36F7-43E2-AB2F-B90AF26B5E84}">
      <p14:sectionLst xmlns:p14="http://schemas.microsoft.com/office/powerpoint/2010/main">
        <p14:section name="Default Section" id="{8207D5E2-7669-42FB-AE6B-5A189A39D370}">
          <p14:sldIdLst/>
        </p14:section>
        <p14:section name="Untitled Section" id="{1C15F7E5-6FC9-4308-85F6-25F94F66E592}">
          <p14:sldIdLst>
            <p14:sldId id="473"/>
            <p14:sldId id="568"/>
            <p14:sldId id="595"/>
            <p14:sldId id="570"/>
            <p14:sldId id="475"/>
            <p14:sldId id="478"/>
            <p14:sldId id="567"/>
            <p14:sldId id="597"/>
            <p14:sldId id="583"/>
            <p14:sldId id="580"/>
            <p14:sldId id="586"/>
            <p14:sldId id="579"/>
            <p14:sldId id="598"/>
            <p14:sldId id="590"/>
            <p14:sldId id="588"/>
            <p14:sldId id="584"/>
            <p14:sldId id="600"/>
            <p14:sldId id="601"/>
            <p14:sldId id="591"/>
            <p14:sldId id="5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444444"/>
    <a:srgbClr val="E94F3D"/>
    <a:srgbClr val="FF2400"/>
    <a:srgbClr val="E32400"/>
    <a:srgbClr val="FFFFFF"/>
    <a:srgbClr val="19E131"/>
    <a:srgbClr val="E9E7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92" autoAdjust="0"/>
    <p:restoredTop sz="58394" autoAdjust="0"/>
  </p:normalViewPr>
  <p:slideViewPr>
    <p:cSldViewPr snapToGrid="0">
      <p:cViewPr varScale="1">
        <p:scale>
          <a:sx n="22" d="100"/>
          <a:sy n="22" d="100"/>
        </p:scale>
        <p:origin x="2316" y="30"/>
      </p:cViewPr>
      <p:guideLst/>
    </p:cSldViewPr>
  </p:slideViewPr>
  <p:notesTextViewPr>
    <p:cViewPr>
      <p:scale>
        <a:sx n="125" d="100"/>
        <a:sy n="125" d="100"/>
      </p:scale>
      <p:origin x="0" y="0"/>
    </p:cViewPr>
  </p:notesTextViewPr>
  <p:notesViewPr>
    <p:cSldViewPr snapToGrid="0" showGuides="1">
      <p:cViewPr varScale="1">
        <p:scale>
          <a:sx n="81" d="100"/>
          <a:sy n="81" d="100"/>
        </p:scale>
        <p:origin x="300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735" tIns="47867" rIns="95735" bIns="47867" rtlCol="0"/>
          <a:lstStyle>
            <a:lvl1pPr algn="l">
              <a:defRPr sz="1300"/>
            </a:lvl1pPr>
          </a:lstStyle>
          <a:p>
            <a:r>
              <a:rPr lang="en-US" dirty="0" smtClean="0"/>
              <a:t>PARCA: 2016 Goals</a:t>
            </a:r>
            <a:endParaRPr lang="en-US" dirty="0"/>
          </a:p>
        </p:txBody>
      </p:sp>
      <p:sp>
        <p:nvSpPr>
          <p:cNvPr id="3" name="Date Placeholder 2"/>
          <p:cNvSpPr>
            <a:spLocks noGrp="1"/>
          </p:cNvSpPr>
          <p:nvPr>
            <p:ph type="dt" sz="quarter" idx="1"/>
          </p:nvPr>
        </p:nvSpPr>
        <p:spPr>
          <a:xfrm>
            <a:off x="4143587" y="1"/>
            <a:ext cx="3169920" cy="481727"/>
          </a:xfrm>
          <a:prstGeom prst="rect">
            <a:avLst/>
          </a:prstGeom>
        </p:spPr>
        <p:txBody>
          <a:bodyPr vert="horz" lIns="95735" tIns="47867" rIns="95735" bIns="47867" rtlCol="0"/>
          <a:lstStyle>
            <a:lvl1pPr algn="r">
              <a:defRPr sz="1300"/>
            </a:lvl1pPr>
          </a:lstStyle>
          <a:p>
            <a:fld id="{7B3F4613-E51C-4B2C-9557-09B45AA1821C}" type="datetimeFigureOut">
              <a:rPr lang="en-US" smtClean="0"/>
              <a:t>7/29/2019</a:t>
            </a:fld>
            <a:endParaRPr lang="en-US" dirty="0"/>
          </a:p>
        </p:txBody>
      </p:sp>
      <p:sp>
        <p:nvSpPr>
          <p:cNvPr id="4" name="Footer Placeholder 3"/>
          <p:cNvSpPr>
            <a:spLocks noGrp="1"/>
          </p:cNvSpPr>
          <p:nvPr>
            <p:ph type="ftr" sz="quarter" idx="2"/>
          </p:nvPr>
        </p:nvSpPr>
        <p:spPr>
          <a:xfrm>
            <a:off x="0" y="9119476"/>
            <a:ext cx="3169920" cy="481726"/>
          </a:xfrm>
          <a:prstGeom prst="rect">
            <a:avLst/>
          </a:prstGeom>
        </p:spPr>
        <p:txBody>
          <a:bodyPr vert="horz" lIns="95735" tIns="47867" rIns="95735" bIns="47867"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6"/>
            <a:ext cx="3169920" cy="481726"/>
          </a:xfrm>
          <a:prstGeom prst="rect">
            <a:avLst/>
          </a:prstGeom>
        </p:spPr>
        <p:txBody>
          <a:bodyPr vert="horz" lIns="95735" tIns="47867" rIns="95735" bIns="47867" rtlCol="0" anchor="b"/>
          <a:lstStyle>
            <a:lvl1pPr algn="r">
              <a:defRPr sz="1300"/>
            </a:lvl1pPr>
          </a:lstStyle>
          <a:p>
            <a:fld id="{46BAE9D7-6F2A-4863-9F50-CEA3832661E1}" type="slidenum">
              <a:rPr lang="en-US" smtClean="0"/>
              <a:t>‹#›</a:t>
            </a:fld>
            <a:endParaRPr lang="en-US" dirty="0"/>
          </a:p>
        </p:txBody>
      </p:sp>
    </p:spTree>
    <p:extLst>
      <p:ext uri="{BB962C8B-B14F-4D97-AF65-F5344CB8AC3E}">
        <p14:creationId xmlns:p14="http://schemas.microsoft.com/office/powerpoint/2010/main" val="1931804456"/>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xfrm>
            <a:off x="1257300" y="719138"/>
            <a:ext cx="4800600" cy="3600450"/>
          </a:xfrm>
          <a:prstGeom prst="rect">
            <a:avLst/>
          </a:prstGeom>
        </p:spPr>
        <p:txBody>
          <a:bodyPr lIns="95735" tIns="47867" rIns="95735" bIns="47867"/>
          <a:lstStyle/>
          <a:p>
            <a:endParaRPr dirty="0"/>
          </a:p>
        </p:txBody>
      </p:sp>
      <p:sp>
        <p:nvSpPr>
          <p:cNvPr id="93" name="Shape 93"/>
          <p:cNvSpPr>
            <a:spLocks noGrp="1"/>
          </p:cNvSpPr>
          <p:nvPr>
            <p:ph type="body" sz="quarter" idx="1"/>
          </p:nvPr>
        </p:nvSpPr>
        <p:spPr>
          <a:xfrm>
            <a:off x="975360" y="4560570"/>
            <a:ext cx="5364480" cy="4320540"/>
          </a:xfrm>
          <a:prstGeom prst="rect">
            <a:avLst/>
          </a:prstGeom>
        </p:spPr>
        <p:txBody>
          <a:bodyPr lIns="95735" tIns="47867" rIns="95735" bIns="47867"/>
          <a:lstStyle/>
          <a:p>
            <a:endParaRPr dirty="0"/>
          </a:p>
        </p:txBody>
      </p:sp>
    </p:spTree>
    <p:extLst>
      <p:ext uri="{BB962C8B-B14F-4D97-AF65-F5344CB8AC3E}">
        <p14:creationId xmlns:p14="http://schemas.microsoft.com/office/powerpoint/2010/main" val="2192307402"/>
      </p:ext>
    </p:extLst>
  </p:cSld>
  <p:clrMap bg1="lt1" tx1="dk1" bg2="lt2" tx2="dk2" accent1="accent1" accent2="accent2" accent3="accent3" accent4="accent4" accent5="accent5" accent6="accent6" hlink="hlink" folHlink="folHlink"/>
  <p:hf sldNum="0" dt="0"/>
  <p:notesStyle>
    <a:lvl1pPr defTabSz="825500" latinLnBrk="0">
      <a:defRPr sz="18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lang="en-US" sz="1200" dirty="0" smtClean="0"/>
              <a:t>In 2015,</a:t>
            </a:r>
            <a:r>
              <a:rPr lang="en-US" sz="1200" baseline="0" dirty="0" smtClean="0"/>
              <a:t> the Community Foundation of Greater Birmingham approached PARCA with three questions.</a:t>
            </a:r>
            <a:endParaRPr lang="en-US" sz="1200" dirty="0" smtClean="0"/>
          </a:p>
          <a:p>
            <a:endParaRPr lang="en-US" dirty="0" smtClean="0"/>
          </a:p>
        </p:txBody>
      </p:sp>
    </p:spTree>
    <p:extLst>
      <p:ext uri="{BB962C8B-B14F-4D97-AF65-F5344CB8AC3E}">
        <p14:creationId xmlns:p14="http://schemas.microsoft.com/office/powerpoint/2010/main" val="247922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With</a:t>
            </a:r>
            <a:r>
              <a:rPr lang="en-US" altLang="en-US" baseline="0" dirty="0" smtClean="0"/>
              <a:t> the election of several new civic leaders (and our recommendations) the local mayors association evolved from a coffee klatch to a more agenda-driven organization, but it was not with out struggle. Initial mistrust of one another and suspicion of PARCA and the Community Foundation’s motives.</a:t>
            </a:r>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9300" indent="-287338">
              <a:spcBef>
                <a:spcPct val="30000"/>
              </a:spcBef>
              <a:defRPr sz="1200">
                <a:solidFill>
                  <a:schemeClr val="tx1"/>
                </a:solidFill>
                <a:latin typeface="Calibri" panose="020F0502020204030204" pitchFamily="34" charset="0"/>
              </a:defRPr>
            </a:lvl2pPr>
            <a:lvl3pPr marL="1152525" indent="-230188">
              <a:spcBef>
                <a:spcPct val="30000"/>
              </a:spcBef>
              <a:defRPr sz="1200">
                <a:solidFill>
                  <a:schemeClr val="tx1"/>
                </a:solidFill>
                <a:latin typeface="Calibri" panose="020F0502020204030204" pitchFamily="34" charset="0"/>
              </a:defRPr>
            </a:lvl3pPr>
            <a:lvl4pPr marL="1614488" indent="-230188">
              <a:spcBef>
                <a:spcPct val="30000"/>
              </a:spcBef>
              <a:defRPr sz="1200">
                <a:solidFill>
                  <a:schemeClr val="tx1"/>
                </a:solidFill>
                <a:latin typeface="Calibri" panose="020F0502020204030204" pitchFamily="34" charset="0"/>
              </a:defRPr>
            </a:lvl4pPr>
            <a:lvl5pPr marL="2074863" indent="-230188">
              <a:spcBef>
                <a:spcPct val="30000"/>
              </a:spcBef>
              <a:defRPr sz="1200">
                <a:solidFill>
                  <a:schemeClr val="tx1"/>
                </a:solidFill>
                <a:latin typeface="Calibri" panose="020F0502020204030204" pitchFamily="34" charset="0"/>
              </a:defRPr>
            </a:lvl5pPr>
            <a:lvl6pPr marL="2532063" indent="-230188" eaLnBrk="0" fontAlgn="base" hangingPunct="0">
              <a:spcBef>
                <a:spcPct val="30000"/>
              </a:spcBef>
              <a:spcAft>
                <a:spcPct val="0"/>
              </a:spcAft>
              <a:defRPr sz="1200">
                <a:solidFill>
                  <a:schemeClr val="tx1"/>
                </a:solidFill>
                <a:latin typeface="Calibri" panose="020F0502020204030204" pitchFamily="34" charset="0"/>
              </a:defRPr>
            </a:lvl6pPr>
            <a:lvl7pPr marL="2989263" indent="-230188" eaLnBrk="0" fontAlgn="base" hangingPunct="0">
              <a:spcBef>
                <a:spcPct val="30000"/>
              </a:spcBef>
              <a:spcAft>
                <a:spcPct val="0"/>
              </a:spcAft>
              <a:defRPr sz="1200">
                <a:solidFill>
                  <a:schemeClr val="tx1"/>
                </a:solidFill>
                <a:latin typeface="Calibri" panose="020F0502020204030204" pitchFamily="34" charset="0"/>
              </a:defRPr>
            </a:lvl7pPr>
            <a:lvl8pPr marL="3446463" indent="-230188" eaLnBrk="0" fontAlgn="base" hangingPunct="0">
              <a:spcBef>
                <a:spcPct val="30000"/>
              </a:spcBef>
              <a:spcAft>
                <a:spcPct val="0"/>
              </a:spcAft>
              <a:defRPr sz="1200">
                <a:solidFill>
                  <a:schemeClr val="tx1"/>
                </a:solidFill>
                <a:latin typeface="Calibri" panose="020F0502020204030204" pitchFamily="34" charset="0"/>
              </a:defRPr>
            </a:lvl8pPr>
            <a:lvl9pPr marL="390366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3A9BE3-3647-40AB-AAB3-4CE4D5E48130}" type="slidenum">
              <a:rPr lang="en-US" altLang="en-US">
                <a:solidFill>
                  <a:srgbClr val="000000"/>
                </a:solidFill>
              </a:rPr>
              <a:pPr>
                <a:spcBef>
                  <a:spcPct val="0"/>
                </a:spcBef>
              </a:pPr>
              <a:t>11</a:t>
            </a:fld>
            <a:endParaRPr lang="en-US" altLang="en-US">
              <a:solidFill>
                <a:srgbClr val="000000"/>
              </a:solidFill>
            </a:endParaRPr>
          </a:p>
        </p:txBody>
      </p:sp>
    </p:spTree>
    <p:extLst>
      <p:ext uri="{BB962C8B-B14F-4D97-AF65-F5344CB8AC3E}">
        <p14:creationId xmlns:p14="http://schemas.microsoft.com/office/powerpoint/2010/main" val="3097346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This</a:t>
            </a:r>
            <a:r>
              <a:rPr lang="en-US" altLang="en-US" sz="1200" baseline="0" dirty="0" smtClean="0"/>
              <a:t> process concluded with a half day planning meeting facilitated by my predecessor and our founding director, Jim Williams. Jim guided the mayors to identify a single, presumably simple challenge that could be better addressed cooperatively. We thought…waste collection, expanded emergency services, etc.  </a:t>
            </a:r>
          </a:p>
          <a:p>
            <a:pPr eaLnBrk="1" hangingPunct="1">
              <a:spcBef>
                <a:spcPct val="0"/>
              </a:spcBef>
            </a:pPr>
            <a:endParaRPr lang="en-US" altLang="en-US" sz="1200" baseline="0" dirty="0" smtClean="0"/>
          </a:p>
          <a:p>
            <a:pPr eaLnBrk="1" hangingPunct="1">
              <a:spcBef>
                <a:spcPct val="0"/>
              </a:spcBef>
            </a:pPr>
            <a:r>
              <a:rPr lang="en-US" altLang="en-US" sz="1200" baseline="0" dirty="0" smtClean="0"/>
              <a:t>The group chose an anti-poaching agreement, which they termed:</a:t>
            </a:r>
            <a:endParaRPr lang="en-US" altLang="en-US" sz="1200"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9300" indent="-287338">
              <a:spcBef>
                <a:spcPct val="30000"/>
              </a:spcBef>
              <a:defRPr sz="1200">
                <a:solidFill>
                  <a:schemeClr val="tx1"/>
                </a:solidFill>
                <a:latin typeface="Calibri" panose="020F0502020204030204" pitchFamily="34" charset="0"/>
              </a:defRPr>
            </a:lvl2pPr>
            <a:lvl3pPr marL="1152525" indent="-230188">
              <a:spcBef>
                <a:spcPct val="30000"/>
              </a:spcBef>
              <a:defRPr sz="1200">
                <a:solidFill>
                  <a:schemeClr val="tx1"/>
                </a:solidFill>
                <a:latin typeface="Calibri" panose="020F0502020204030204" pitchFamily="34" charset="0"/>
              </a:defRPr>
            </a:lvl3pPr>
            <a:lvl4pPr marL="1614488" indent="-230188">
              <a:spcBef>
                <a:spcPct val="30000"/>
              </a:spcBef>
              <a:defRPr sz="1200">
                <a:solidFill>
                  <a:schemeClr val="tx1"/>
                </a:solidFill>
                <a:latin typeface="Calibri" panose="020F0502020204030204" pitchFamily="34" charset="0"/>
              </a:defRPr>
            </a:lvl4pPr>
            <a:lvl5pPr marL="2074863" indent="-230188">
              <a:spcBef>
                <a:spcPct val="30000"/>
              </a:spcBef>
              <a:defRPr sz="1200">
                <a:solidFill>
                  <a:schemeClr val="tx1"/>
                </a:solidFill>
                <a:latin typeface="Calibri" panose="020F0502020204030204" pitchFamily="34" charset="0"/>
              </a:defRPr>
            </a:lvl5pPr>
            <a:lvl6pPr marL="2532063" indent="-230188" eaLnBrk="0" fontAlgn="base" hangingPunct="0">
              <a:spcBef>
                <a:spcPct val="30000"/>
              </a:spcBef>
              <a:spcAft>
                <a:spcPct val="0"/>
              </a:spcAft>
              <a:defRPr sz="1200">
                <a:solidFill>
                  <a:schemeClr val="tx1"/>
                </a:solidFill>
                <a:latin typeface="Calibri" panose="020F0502020204030204" pitchFamily="34" charset="0"/>
              </a:defRPr>
            </a:lvl6pPr>
            <a:lvl7pPr marL="2989263" indent="-230188" eaLnBrk="0" fontAlgn="base" hangingPunct="0">
              <a:spcBef>
                <a:spcPct val="30000"/>
              </a:spcBef>
              <a:spcAft>
                <a:spcPct val="0"/>
              </a:spcAft>
              <a:defRPr sz="1200">
                <a:solidFill>
                  <a:schemeClr val="tx1"/>
                </a:solidFill>
                <a:latin typeface="Calibri" panose="020F0502020204030204" pitchFamily="34" charset="0"/>
              </a:defRPr>
            </a:lvl7pPr>
            <a:lvl8pPr marL="3446463" indent="-230188" eaLnBrk="0" fontAlgn="base" hangingPunct="0">
              <a:spcBef>
                <a:spcPct val="30000"/>
              </a:spcBef>
              <a:spcAft>
                <a:spcPct val="0"/>
              </a:spcAft>
              <a:defRPr sz="1200">
                <a:solidFill>
                  <a:schemeClr val="tx1"/>
                </a:solidFill>
                <a:latin typeface="Calibri" panose="020F0502020204030204" pitchFamily="34" charset="0"/>
              </a:defRPr>
            </a:lvl8pPr>
            <a:lvl9pPr marL="390366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3A9BE3-3647-40AB-AAB3-4CE4D5E48130}" type="slidenum">
              <a:rPr lang="en-US" altLang="en-US">
                <a:solidFill>
                  <a:srgbClr val="000000"/>
                </a:solidFill>
              </a:rPr>
              <a:pPr>
                <a:spcBef>
                  <a:spcPct val="0"/>
                </a:spcBef>
              </a:pPr>
              <a:t>12</a:t>
            </a:fld>
            <a:endParaRPr lang="en-US" altLang="en-US">
              <a:solidFill>
                <a:srgbClr val="000000"/>
              </a:solidFill>
            </a:endParaRPr>
          </a:p>
        </p:txBody>
      </p:sp>
    </p:spTree>
    <p:extLst>
      <p:ext uri="{BB962C8B-B14F-4D97-AF65-F5344CB8AC3E}">
        <p14:creationId xmlns:p14="http://schemas.microsoft.com/office/powerpoint/2010/main" val="612272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 </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9300" indent="-287338">
              <a:spcBef>
                <a:spcPct val="30000"/>
              </a:spcBef>
              <a:defRPr sz="1200">
                <a:solidFill>
                  <a:schemeClr val="tx1"/>
                </a:solidFill>
                <a:latin typeface="Calibri" panose="020F0502020204030204" pitchFamily="34" charset="0"/>
              </a:defRPr>
            </a:lvl2pPr>
            <a:lvl3pPr marL="1152525" indent="-230188">
              <a:spcBef>
                <a:spcPct val="30000"/>
              </a:spcBef>
              <a:defRPr sz="1200">
                <a:solidFill>
                  <a:schemeClr val="tx1"/>
                </a:solidFill>
                <a:latin typeface="Calibri" panose="020F0502020204030204" pitchFamily="34" charset="0"/>
              </a:defRPr>
            </a:lvl3pPr>
            <a:lvl4pPr marL="1614488" indent="-230188">
              <a:spcBef>
                <a:spcPct val="30000"/>
              </a:spcBef>
              <a:defRPr sz="1200">
                <a:solidFill>
                  <a:schemeClr val="tx1"/>
                </a:solidFill>
                <a:latin typeface="Calibri" panose="020F0502020204030204" pitchFamily="34" charset="0"/>
              </a:defRPr>
            </a:lvl4pPr>
            <a:lvl5pPr marL="2074863" indent="-230188">
              <a:spcBef>
                <a:spcPct val="30000"/>
              </a:spcBef>
              <a:defRPr sz="1200">
                <a:solidFill>
                  <a:schemeClr val="tx1"/>
                </a:solidFill>
                <a:latin typeface="Calibri" panose="020F0502020204030204" pitchFamily="34" charset="0"/>
              </a:defRPr>
            </a:lvl5pPr>
            <a:lvl6pPr marL="2532063" indent="-230188" eaLnBrk="0" fontAlgn="base" hangingPunct="0">
              <a:spcBef>
                <a:spcPct val="30000"/>
              </a:spcBef>
              <a:spcAft>
                <a:spcPct val="0"/>
              </a:spcAft>
              <a:defRPr sz="1200">
                <a:solidFill>
                  <a:schemeClr val="tx1"/>
                </a:solidFill>
                <a:latin typeface="Calibri" panose="020F0502020204030204" pitchFamily="34" charset="0"/>
              </a:defRPr>
            </a:lvl6pPr>
            <a:lvl7pPr marL="2989263" indent="-230188" eaLnBrk="0" fontAlgn="base" hangingPunct="0">
              <a:spcBef>
                <a:spcPct val="30000"/>
              </a:spcBef>
              <a:spcAft>
                <a:spcPct val="0"/>
              </a:spcAft>
              <a:defRPr sz="1200">
                <a:solidFill>
                  <a:schemeClr val="tx1"/>
                </a:solidFill>
                <a:latin typeface="Calibri" panose="020F0502020204030204" pitchFamily="34" charset="0"/>
              </a:defRPr>
            </a:lvl7pPr>
            <a:lvl8pPr marL="3446463" indent="-230188" eaLnBrk="0" fontAlgn="base" hangingPunct="0">
              <a:spcBef>
                <a:spcPct val="30000"/>
              </a:spcBef>
              <a:spcAft>
                <a:spcPct val="0"/>
              </a:spcAft>
              <a:defRPr sz="1200">
                <a:solidFill>
                  <a:schemeClr val="tx1"/>
                </a:solidFill>
                <a:latin typeface="Calibri" panose="020F0502020204030204" pitchFamily="34" charset="0"/>
              </a:defRPr>
            </a:lvl8pPr>
            <a:lvl9pPr marL="390366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3A9BE3-3647-40AB-AAB3-4CE4D5E48130}" type="slidenum">
              <a:rPr lang="en-US" altLang="en-US">
                <a:solidFill>
                  <a:srgbClr val="000000"/>
                </a:solidFill>
              </a:rPr>
              <a:pPr>
                <a:spcBef>
                  <a:spcPct val="0"/>
                </a:spcBef>
              </a:pPr>
              <a:t>13</a:t>
            </a:fld>
            <a:endParaRPr lang="en-US" altLang="en-US">
              <a:solidFill>
                <a:srgbClr val="000000"/>
              </a:solidFill>
            </a:endParaRPr>
          </a:p>
        </p:txBody>
      </p:sp>
    </p:spTree>
    <p:extLst>
      <p:ext uri="{BB962C8B-B14F-4D97-AF65-F5344CB8AC3E}">
        <p14:creationId xmlns:p14="http://schemas.microsoft.com/office/powerpoint/2010/main" val="521757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nSpc>
                <a:spcPct val="100000"/>
              </a:lnSpc>
              <a:buNone/>
            </a:pPr>
            <a:r>
              <a:rPr lang="en-US" altLang="en-US" sz="1200" dirty="0" smtClean="0"/>
              <a:t> </a:t>
            </a:r>
            <a:r>
              <a:rPr lang="en-US" sz="1200" dirty="0" smtClean="0">
                <a:latin typeface="Arial" panose="020B0604020202020204" pitchFamily="34" charset="0"/>
                <a:cs typeface="Arial" panose="020B0604020202020204" pitchFamily="34" charset="0"/>
              </a:rPr>
              <a:t>Counter-productive, unnecessary, and inefficient</a:t>
            </a:r>
          </a:p>
          <a:p>
            <a:pPr marL="0" indent="0">
              <a:lnSpc>
                <a:spcPct val="100000"/>
              </a:lnSpc>
              <a:buNone/>
            </a:pPr>
            <a:r>
              <a:rPr lang="en-US" sz="1200" dirty="0" smtClean="0">
                <a:latin typeface="Arial" panose="020B0604020202020204" pitchFamily="34" charset="0"/>
                <a:cs typeface="Arial" panose="020B0604020202020204" pitchFamily="34" charset="0"/>
              </a:rPr>
              <a:t>Diverted resources, time and attention from recruiting new businesses to the region </a:t>
            </a:r>
          </a:p>
          <a:p>
            <a:pPr marL="0" indent="0">
              <a:lnSpc>
                <a:spcPct val="100000"/>
              </a:lnSpc>
              <a:buNone/>
            </a:pPr>
            <a:r>
              <a:rPr lang="en-US" sz="1200" dirty="0" smtClean="0">
                <a:latin typeface="Arial" panose="020B0604020202020204" pitchFamily="34" charset="0"/>
                <a:cs typeface="Arial" panose="020B0604020202020204" pitchFamily="34" charset="0"/>
              </a:rPr>
              <a:t>A losing proposition each city and the region</a:t>
            </a:r>
          </a:p>
          <a:p>
            <a:pPr marL="0" indent="0">
              <a:lnSpc>
                <a:spcPct val="100000"/>
              </a:lnSpc>
              <a:buNone/>
            </a:pPr>
            <a:endParaRPr lang="en-US" sz="1200" dirty="0" smtClean="0">
              <a:latin typeface="Arial" panose="020B0604020202020204" pitchFamily="34" charset="0"/>
              <a:cs typeface="Arial" panose="020B0604020202020204" pitchFamily="34" charset="0"/>
            </a:endParaRPr>
          </a:p>
          <a:p>
            <a:pPr marL="0" indent="0">
              <a:lnSpc>
                <a:spcPct val="100000"/>
              </a:lnSpc>
              <a:buNone/>
            </a:pPr>
            <a:r>
              <a:rPr lang="en-US" sz="1200" dirty="0" smtClean="0">
                <a:latin typeface="Arial" panose="020B0604020202020204" pitchFamily="34" charset="0"/>
                <a:cs typeface="Arial" panose="020B0604020202020204" pitchFamily="34" charset="0"/>
              </a:rPr>
              <a:t>We had done</a:t>
            </a:r>
            <a:r>
              <a:rPr lang="en-US" sz="1200" baseline="0" dirty="0" smtClean="0">
                <a:latin typeface="Arial" panose="020B0604020202020204" pitchFamily="34" charset="0"/>
                <a:cs typeface="Arial" panose="020B0604020202020204" pitchFamily="34" charset="0"/>
              </a:rPr>
              <a:t> additional research on similar projects around the country and were able to inform and advise, but the mayors did the heavy lifting. </a:t>
            </a:r>
            <a:endParaRPr lang="en-US" sz="1200" dirty="0" smtClean="0">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a:p>
            <a:pPr eaLnBrk="1" hangingPunct="1">
              <a:spcBef>
                <a:spcPct val="0"/>
              </a:spcBef>
            </a:pPr>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9300" indent="-287338">
              <a:spcBef>
                <a:spcPct val="30000"/>
              </a:spcBef>
              <a:defRPr sz="1200">
                <a:solidFill>
                  <a:schemeClr val="tx1"/>
                </a:solidFill>
                <a:latin typeface="Calibri" panose="020F0502020204030204" pitchFamily="34" charset="0"/>
              </a:defRPr>
            </a:lvl2pPr>
            <a:lvl3pPr marL="1152525" indent="-230188">
              <a:spcBef>
                <a:spcPct val="30000"/>
              </a:spcBef>
              <a:defRPr sz="1200">
                <a:solidFill>
                  <a:schemeClr val="tx1"/>
                </a:solidFill>
                <a:latin typeface="Calibri" panose="020F0502020204030204" pitchFamily="34" charset="0"/>
              </a:defRPr>
            </a:lvl3pPr>
            <a:lvl4pPr marL="1614488" indent="-230188">
              <a:spcBef>
                <a:spcPct val="30000"/>
              </a:spcBef>
              <a:defRPr sz="1200">
                <a:solidFill>
                  <a:schemeClr val="tx1"/>
                </a:solidFill>
                <a:latin typeface="Calibri" panose="020F0502020204030204" pitchFamily="34" charset="0"/>
              </a:defRPr>
            </a:lvl4pPr>
            <a:lvl5pPr marL="2074863" indent="-230188">
              <a:spcBef>
                <a:spcPct val="30000"/>
              </a:spcBef>
              <a:defRPr sz="1200">
                <a:solidFill>
                  <a:schemeClr val="tx1"/>
                </a:solidFill>
                <a:latin typeface="Calibri" panose="020F0502020204030204" pitchFamily="34" charset="0"/>
              </a:defRPr>
            </a:lvl5pPr>
            <a:lvl6pPr marL="2532063" indent="-230188" eaLnBrk="0" fontAlgn="base" hangingPunct="0">
              <a:spcBef>
                <a:spcPct val="30000"/>
              </a:spcBef>
              <a:spcAft>
                <a:spcPct val="0"/>
              </a:spcAft>
              <a:defRPr sz="1200">
                <a:solidFill>
                  <a:schemeClr val="tx1"/>
                </a:solidFill>
                <a:latin typeface="Calibri" panose="020F0502020204030204" pitchFamily="34" charset="0"/>
              </a:defRPr>
            </a:lvl6pPr>
            <a:lvl7pPr marL="2989263" indent="-230188" eaLnBrk="0" fontAlgn="base" hangingPunct="0">
              <a:spcBef>
                <a:spcPct val="30000"/>
              </a:spcBef>
              <a:spcAft>
                <a:spcPct val="0"/>
              </a:spcAft>
              <a:defRPr sz="1200">
                <a:solidFill>
                  <a:schemeClr val="tx1"/>
                </a:solidFill>
                <a:latin typeface="Calibri" panose="020F0502020204030204" pitchFamily="34" charset="0"/>
              </a:defRPr>
            </a:lvl7pPr>
            <a:lvl8pPr marL="3446463" indent="-230188" eaLnBrk="0" fontAlgn="base" hangingPunct="0">
              <a:spcBef>
                <a:spcPct val="30000"/>
              </a:spcBef>
              <a:spcAft>
                <a:spcPct val="0"/>
              </a:spcAft>
              <a:defRPr sz="1200">
                <a:solidFill>
                  <a:schemeClr val="tx1"/>
                </a:solidFill>
                <a:latin typeface="Calibri" panose="020F0502020204030204" pitchFamily="34" charset="0"/>
              </a:defRPr>
            </a:lvl8pPr>
            <a:lvl9pPr marL="390366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3A9BE3-3647-40AB-AAB3-4CE4D5E48130}" type="slidenum">
              <a:rPr lang="en-US" altLang="en-US">
                <a:solidFill>
                  <a:srgbClr val="000000"/>
                </a:solidFill>
              </a:rPr>
              <a:pPr>
                <a:spcBef>
                  <a:spcPct val="0"/>
                </a:spcBef>
              </a:pPr>
              <a:t>14</a:t>
            </a:fld>
            <a:endParaRPr lang="en-US" altLang="en-US">
              <a:solidFill>
                <a:srgbClr val="000000"/>
              </a:solidFill>
            </a:endParaRPr>
          </a:p>
        </p:txBody>
      </p:sp>
    </p:spTree>
    <p:extLst>
      <p:ext uri="{BB962C8B-B14F-4D97-AF65-F5344CB8AC3E}">
        <p14:creationId xmlns:p14="http://schemas.microsoft.com/office/powerpoint/2010/main" val="1977046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defTabSz="82550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A mayor of one of the smaller cities personally called counterparts to convince them to come on board. </a:t>
            </a:r>
          </a:p>
          <a:p>
            <a:endParaRPr 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9300" indent="-287338">
              <a:spcBef>
                <a:spcPct val="30000"/>
              </a:spcBef>
              <a:defRPr sz="1200">
                <a:solidFill>
                  <a:schemeClr val="tx1"/>
                </a:solidFill>
                <a:latin typeface="Calibri" panose="020F0502020204030204" pitchFamily="34" charset="0"/>
              </a:defRPr>
            </a:lvl2pPr>
            <a:lvl3pPr marL="1152525" indent="-230188">
              <a:spcBef>
                <a:spcPct val="30000"/>
              </a:spcBef>
              <a:defRPr sz="1200">
                <a:solidFill>
                  <a:schemeClr val="tx1"/>
                </a:solidFill>
                <a:latin typeface="Calibri" panose="020F0502020204030204" pitchFamily="34" charset="0"/>
              </a:defRPr>
            </a:lvl3pPr>
            <a:lvl4pPr marL="1614488" indent="-230188">
              <a:spcBef>
                <a:spcPct val="30000"/>
              </a:spcBef>
              <a:defRPr sz="1200">
                <a:solidFill>
                  <a:schemeClr val="tx1"/>
                </a:solidFill>
                <a:latin typeface="Calibri" panose="020F0502020204030204" pitchFamily="34" charset="0"/>
              </a:defRPr>
            </a:lvl4pPr>
            <a:lvl5pPr marL="2074863" indent="-230188">
              <a:spcBef>
                <a:spcPct val="30000"/>
              </a:spcBef>
              <a:defRPr sz="1200">
                <a:solidFill>
                  <a:schemeClr val="tx1"/>
                </a:solidFill>
                <a:latin typeface="Calibri" panose="020F0502020204030204" pitchFamily="34" charset="0"/>
              </a:defRPr>
            </a:lvl5pPr>
            <a:lvl6pPr marL="2532063" indent="-230188" eaLnBrk="0" fontAlgn="base" hangingPunct="0">
              <a:spcBef>
                <a:spcPct val="30000"/>
              </a:spcBef>
              <a:spcAft>
                <a:spcPct val="0"/>
              </a:spcAft>
              <a:defRPr sz="1200">
                <a:solidFill>
                  <a:schemeClr val="tx1"/>
                </a:solidFill>
                <a:latin typeface="Calibri" panose="020F0502020204030204" pitchFamily="34" charset="0"/>
              </a:defRPr>
            </a:lvl6pPr>
            <a:lvl7pPr marL="2989263" indent="-230188" eaLnBrk="0" fontAlgn="base" hangingPunct="0">
              <a:spcBef>
                <a:spcPct val="30000"/>
              </a:spcBef>
              <a:spcAft>
                <a:spcPct val="0"/>
              </a:spcAft>
              <a:defRPr sz="1200">
                <a:solidFill>
                  <a:schemeClr val="tx1"/>
                </a:solidFill>
                <a:latin typeface="Calibri" panose="020F0502020204030204" pitchFamily="34" charset="0"/>
              </a:defRPr>
            </a:lvl7pPr>
            <a:lvl8pPr marL="3446463" indent="-230188" eaLnBrk="0" fontAlgn="base" hangingPunct="0">
              <a:spcBef>
                <a:spcPct val="30000"/>
              </a:spcBef>
              <a:spcAft>
                <a:spcPct val="0"/>
              </a:spcAft>
              <a:defRPr sz="1200">
                <a:solidFill>
                  <a:schemeClr val="tx1"/>
                </a:solidFill>
                <a:latin typeface="Calibri" panose="020F0502020204030204" pitchFamily="34" charset="0"/>
              </a:defRPr>
            </a:lvl8pPr>
            <a:lvl9pPr marL="390366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3A9BE3-3647-40AB-AAB3-4CE4D5E48130}" type="slidenum">
              <a:rPr lang="en-US" altLang="en-US">
                <a:solidFill>
                  <a:srgbClr val="000000"/>
                </a:solidFill>
              </a:rPr>
              <a:pPr>
                <a:spcBef>
                  <a:spcPct val="0"/>
                </a:spcBef>
              </a:pPr>
              <a:t>15</a:t>
            </a:fld>
            <a:endParaRPr lang="en-US" altLang="en-US">
              <a:solidFill>
                <a:srgbClr val="000000"/>
              </a:solidFill>
            </a:endParaRPr>
          </a:p>
        </p:txBody>
      </p:sp>
    </p:spTree>
    <p:extLst>
      <p:ext uri="{BB962C8B-B14F-4D97-AF65-F5344CB8AC3E}">
        <p14:creationId xmlns:p14="http://schemas.microsoft.com/office/powerpoint/2010/main" val="2127805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latin typeface="Arial" panose="020B0604020202020204" pitchFamily="34" charset="0"/>
                <a:cs typeface="Arial" panose="020B0604020202020204" pitchFamily="34" charset="0"/>
              </a:rPr>
              <a:t>April</a:t>
            </a:r>
            <a:r>
              <a:rPr lang="en-US" sz="1200" baseline="0" dirty="0" smtClean="0">
                <a:latin typeface="Arial" panose="020B0604020202020204" pitchFamily="34" charset="0"/>
                <a:cs typeface="Arial" panose="020B0604020202020204" pitchFamily="34" charset="0"/>
              </a:rPr>
              <a:t> 3, almost a year after the planning meeting with Jim, the 8 initial mayors, plus 14 more gathered to sign the  agreement.</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And ironically, the signing ceremony was hosted by the county commission, who had been so skeptical of the cooperation. </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They are planning to build a dispute resolution structure into the Good Neighbor Pledge.</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They are talking about coming up with a comprehensive countywide or event regional listing of available office space, industrial parks, etc. which is something that should have been done a long time ago.</a:t>
            </a:r>
          </a:p>
          <a:p>
            <a:endParaRPr lang="en-US" sz="1200" dirty="0" smtClean="0">
              <a:latin typeface="Arial" panose="020B0604020202020204" pitchFamily="34" charset="0"/>
              <a:cs typeface="Arial" panose="020B0604020202020204" pitchFamily="34" charset="0"/>
            </a:endParaRPr>
          </a:p>
          <a:p>
            <a:endParaRPr lang="en-US" sz="12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9300" indent="-287338">
              <a:spcBef>
                <a:spcPct val="30000"/>
              </a:spcBef>
              <a:defRPr sz="1200">
                <a:solidFill>
                  <a:schemeClr val="tx1"/>
                </a:solidFill>
                <a:latin typeface="Calibri" panose="020F0502020204030204" pitchFamily="34" charset="0"/>
              </a:defRPr>
            </a:lvl2pPr>
            <a:lvl3pPr marL="1152525" indent="-230188">
              <a:spcBef>
                <a:spcPct val="30000"/>
              </a:spcBef>
              <a:defRPr sz="1200">
                <a:solidFill>
                  <a:schemeClr val="tx1"/>
                </a:solidFill>
                <a:latin typeface="Calibri" panose="020F0502020204030204" pitchFamily="34" charset="0"/>
              </a:defRPr>
            </a:lvl3pPr>
            <a:lvl4pPr marL="1614488" indent="-230188">
              <a:spcBef>
                <a:spcPct val="30000"/>
              </a:spcBef>
              <a:defRPr sz="1200">
                <a:solidFill>
                  <a:schemeClr val="tx1"/>
                </a:solidFill>
                <a:latin typeface="Calibri" panose="020F0502020204030204" pitchFamily="34" charset="0"/>
              </a:defRPr>
            </a:lvl4pPr>
            <a:lvl5pPr marL="2074863" indent="-230188">
              <a:spcBef>
                <a:spcPct val="30000"/>
              </a:spcBef>
              <a:defRPr sz="1200">
                <a:solidFill>
                  <a:schemeClr val="tx1"/>
                </a:solidFill>
                <a:latin typeface="Calibri" panose="020F0502020204030204" pitchFamily="34" charset="0"/>
              </a:defRPr>
            </a:lvl5pPr>
            <a:lvl6pPr marL="2532063" indent="-230188" eaLnBrk="0" fontAlgn="base" hangingPunct="0">
              <a:spcBef>
                <a:spcPct val="30000"/>
              </a:spcBef>
              <a:spcAft>
                <a:spcPct val="0"/>
              </a:spcAft>
              <a:defRPr sz="1200">
                <a:solidFill>
                  <a:schemeClr val="tx1"/>
                </a:solidFill>
                <a:latin typeface="Calibri" panose="020F0502020204030204" pitchFamily="34" charset="0"/>
              </a:defRPr>
            </a:lvl6pPr>
            <a:lvl7pPr marL="2989263" indent="-230188" eaLnBrk="0" fontAlgn="base" hangingPunct="0">
              <a:spcBef>
                <a:spcPct val="30000"/>
              </a:spcBef>
              <a:spcAft>
                <a:spcPct val="0"/>
              </a:spcAft>
              <a:defRPr sz="1200">
                <a:solidFill>
                  <a:schemeClr val="tx1"/>
                </a:solidFill>
                <a:latin typeface="Calibri" panose="020F0502020204030204" pitchFamily="34" charset="0"/>
              </a:defRPr>
            </a:lvl7pPr>
            <a:lvl8pPr marL="3446463" indent="-230188" eaLnBrk="0" fontAlgn="base" hangingPunct="0">
              <a:spcBef>
                <a:spcPct val="30000"/>
              </a:spcBef>
              <a:spcAft>
                <a:spcPct val="0"/>
              </a:spcAft>
              <a:defRPr sz="1200">
                <a:solidFill>
                  <a:schemeClr val="tx1"/>
                </a:solidFill>
                <a:latin typeface="Calibri" panose="020F0502020204030204" pitchFamily="34" charset="0"/>
              </a:defRPr>
            </a:lvl8pPr>
            <a:lvl9pPr marL="390366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3A9BE3-3647-40AB-AAB3-4CE4D5E48130}" type="slidenum">
              <a:rPr lang="en-US" altLang="en-US">
                <a:solidFill>
                  <a:srgbClr val="000000"/>
                </a:solidFill>
              </a:rPr>
              <a:pPr>
                <a:spcBef>
                  <a:spcPct val="0"/>
                </a:spcBef>
              </a:pPr>
              <a:t>16</a:t>
            </a:fld>
            <a:endParaRPr lang="en-US" altLang="en-US">
              <a:solidFill>
                <a:srgbClr val="000000"/>
              </a:solidFill>
            </a:endParaRPr>
          </a:p>
        </p:txBody>
      </p:sp>
    </p:spTree>
    <p:extLst>
      <p:ext uri="{BB962C8B-B14F-4D97-AF65-F5344CB8AC3E}">
        <p14:creationId xmlns:p14="http://schemas.microsoft.com/office/powerpoint/2010/main" val="2447144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800" dirty="0" smtClean="0">
              <a:latin typeface="Arial" panose="020B0604020202020204" pitchFamily="34" charset="0"/>
              <a:cs typeface="Arial" panose="020B0604020202020204" pitchFamily="34" charset="0"/>
            </a:endParaRPr>
          </a:p>
          <a:p>
            <a:pPr marL="0" marR="0" lvl="0" indent="0" defTabSz="82550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The mayors are still working and since</a:t>
            </a:r>
            <a:r>
              <a:rPr lang="en-US" sz="1800" baseline="0" dirty="0" smtClean="0">
                <a:latin typeface="Arial" panose="020B0604020202020204" pitchFamily="34" charset="0"/>
                <a:cs typeface="Arial" panose="020B0604020202020204" pitchFamily="34" charset="0"/>
              </a:rPr>
              <a:t> April, 2 more cities have joined, bringing the total to 24, and covering 87% of the incorporated population and 77% of the entire county. In a poll released Friday, 25% of area business and civic leaders say regional collaboration is the area where the most progress is seen and 91% say the region moving a better direction than 10 years ago.</a:t>
            </a:r>
            <a:endParaRPr lang="en-US" sz="1800" dirty="0" smtClean="0"/>
          </a:p>
          <a:p>
            <a:endParaRPr lang="en-US" sz="1800" dirty="0" smtClean="0">
              <a:latin typeface="Arial" panose="020B0604020202020204" pitchFamily="34" charset="0"/>
              <a:cs typeface="Arial" panose="020B0604020202020204" pitchFamily="34" charset="0"/>
            </a:endParaRPr>
          </a:p>
          <a:p>
            <a:endParaRPr 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9300" indent="-287338">
              <a:spcBef>
                <a:spcPct val="30000"/>
              </a:spcBef>
              <a:defRPr sz="1200">
                <a:solidFill>
                  <a:schemeClr val="tx1"/>
                </a:solidFill>
                <a:latin typeface="Calibri" panose="020F0502020204030204" pitchFamily="34" charset="0"/>
              </a:defRPr>
            </a:lvl2pPr>
            <a:lvl3pPr marL="1152525" indent="-230188">
              <a:spcBef>
                <a:spcPct val="30000"/>
              </a:spcBef>
              <a:defRPr sz="1200">
                <a:solidFill>
                  <a:schemeClr val="tx1"/>
                </a:solidFill>
                <a:latin typeface="Calibri" panose="020F0502020204030204" pitchFamily="34" charset="0"/>
              </a:defRPr>
            </a:lvl3pPr>
            <a:lvl4pPr marL="1614488" indent="-230188">
              <a:spcBef>
                <a:spcPct val="30000"/>
              </a:spcBef>
              <a:defRPr sz="1200">
                <a:solidFill>
                  <a:schemeClr val="tx1"/>
                </a:solidFill>
                <a:latin typeface="Calibri" panose="020F0502020204030204" pitchFamily="34" charset="0"/>
              </a:defRPr>
            </a:lvl4pPr>
            <a:lvl5pPr marL="2074863" indent="-230188">
              <a:spcBef>
                <a:spcPct val="30000"/>
              </a:spcBef>
              <a:defRPr sz="1200">
                <a:solidFill>
                  <a:schemeClr val="tx1"/>
                </a:solidFill>
                <a:latin typeface="Calibri" panose="020F0502020204030204" pitchFamily="34" charset="0"/>
              </a:defRPr>
            </a:lvl5pPr>
            <a:lvl6pPr marL="2532063" indent="-230188" eaLnBrk="0" fontAlgn="base" hangingPunct="0">
              <a:spcBef>
                <a:spcPct val="30000"/>
              </a:spcBef>
              <a:spcAft>
                <a:spcPct val="0"/>
              </a:spcAft>
              <a:defRPr sz="1200">
                <a:solidFill>
                  <a:schemeClr val="tx1"/>
                </a:solidFill>
                <a:latin typeface="Calibri" panose="020F0502020204030204" pitchFamily="34" charset="0"/>
              </a:defRPr>
            </a:lvl6pPr>
            <a:lvl7pPr marL="2989263" indent="-230188" eaLnBrk="0" fontAlgn="base" hangingPunct="0">
              <a:spcBef>
                <a:spcPct val="30000"/>
              </a:spcBef>
              <a:spcAft>
                <a:spcPct val="0"/>
              </a:spcAft>
              <a:defRPr sz="1200">
                <a:solidFill>
                  <a:schemeClr val="tx1"/>
                </a:solidFill>
                <a:latin typeface="Calibri" panose="020F0502020204030204" pitchFamily="34" charset="0"/>
              </a:defRPr>
            </a:lvl7pPr>
            <a:lvl8pPr marL="3446463" indent="-230188" eaLnBrk="0" fontAlgn="base" hangingPunct="0">
              <a:spcBef>
                <a:spcPct val="30000"/>
              </a:spcBef>
              <a:spcAft>
                <a:spcPct val="0"/>
              </a:spcAft>
              <a:defRPr sz="1200">
                <a:solidFill>
                  <a:schemeClr val="tx1"/>
                </a:solidFill>
                <a:latin typeface="Calibri" panose="020F0502020204030204" pitchFamily="34" charset="0"/>
              </a:defRPr>
            </a:lvl8pPr>
            <a:lvl9pPr marL="390366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3A9BE3-3647-40AB-AAB3-4CE4D5E48130}" type="slidenum">
              <a:rPr lang="en-US" altLang="en-US">
                <a:solidFill>
                  <a:srgbClr val="000000"/>
                </a:solidFill>
              </a:rPr>
              <a:pPr>
                <a:spcBef>
                  <a:spcPct val="0"/>
                </a:spcBef>
              </a:pPr>
              <a:t>17</a:t>
            </a:fld>
            <a:endParaRPr lang="en-US" altLang="en-US">
              <a:solidFill>
                <a:srgbClr val="000000"/>
              </a:solidFill>
            </a:endParaRPr>
          </a:p>
        </p:txBody>
      </p:sp>
    </p:spTree>
    <p:extLst>
      <p:ext uri="{BB962C8B-B14F-4D97-AF65-F5344CB8AC3E}">
        <p14:creationId xmlns:p14="http://schemas.microsoft.com/office/powerpoint/2010/main" val="3907559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of the</a:t>
            </a:r>
            <a:r>
              <a:rPr lang="en-US" baseline="0" dirty="0" smtClean="0"/>
              <a:t> larger cities have refused to sign because they are in a fight over….</a:t>
            </a:r>
            <a:endParaRPr lang="en-US" dirty="0"/>
          </a:p>
        </p:txBody>
      </p:sp>
    </p:spTree>
    <p:extLst>
      <p:ext uri="{BB962C8B-B14F-4D97-AF65-F5344CB8AC3E}">
        <p14:creationId xmlns:p14="http://schemas.microsoft.com/office/powerpoint/2010/main" val="2181816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Yes, the promise</a:t>
            </a:r>
            <a:r>
              <a:rPr lang="en-US" altLang="en-US" baseline="0" dirty="0" smtClean="0"/>
              <a:t> of unlimited breadsticks is preventing the agreement to from covering 91% of the </a:t>
            </a:r>
            <a:r>
              <a:rPr lang="en-US" altLang="en-US" baseline="0" smtClean="0"/>
              <a:t>incorporated population.</a:t>
            </a:r>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9300" indent="-287338">
              <a:spcBef>
                <a:spcPct val="30000"/>
              </a:spcBef>
              <a:defRPr sz="1200">
                <a:solidFill>
                  <a:schemeClr val="tx1"/>
                </a:solidFill>
                <a:latin typeface="Calibri" panose="020F0502020204030204" pitchFamily="34" charset="0"/>
              </a:defRPr>
            </a:lvl2pPr>
            <a:lvl3pPr marL="1152525" indent="-230188">
              <a:spcBef>
                <a:spcPct val="30000"/>
              </a:spcBef>
              <a:defRPr sz="1200">
                <a:solidFill>
                  <a:schemeClr val="tx1"/>
                </a:solidFill>
                <a:latin typeface="Calibri" panose="020F0502020204030204" pitchFamily="34" charset="0"/>
              </a:defRPr>
            </a:lvl3pPr>
            <a:lvl4pPr marL="1614488" indent="-230188">
              <a:spcBef>
                <a:spcPct val="30000"/>
              </a:spcBef>
              <a:defRPr sz="1200">
                <a:solidFill>
                  <a:schemeClr val="tx1"/>
                </a:solidFill>
                <a:latin typeface="Calibri" panose="020F0502020204030204" pitchFamily="34" charset="0"/>
              </a:defRPr>
            </a:lvl4pPr>
            <a:lvl5pPr marL="2074863" indent="-230188">
              <a:spcBef>
                <a:spcPct val="30000"/>
              </a:spcBef>
              <a:defRPr sz="1200">
                <a:solidFill>
                  <a:schemeClr val="tx1"/>
                </a:solidFill>
                <a:latin typeface="Calibri" panose="020F0502020204030204" pitchFamily="34" charset="0"/>
              </a:defRPr>
            </a:lvl5pPr>
            <a:lvl6pPr marL="2532063" indent="-230188" eaLnBrk="0" fontAlgn="base" hangingPunct="0">
              <a:spcBef>
                <a:spcPct val="30000"/>
              </a:spcBef>
              <a:spcAft>
                <a:spcPct val="0"/>
              </a:spcAft>
              <a:defRPr sz="1200">
                <a:solidFill>
                  <a:schemeClr val="tx1"/>
                </a:solidFill>
                <a:latin typeface="Calibri" panose="020F0502020204030204" pitchFamily="34" charset="0"/>
              </a:defRPr>
            </a:lvl6pPr>
            <a:lvl7pPr marL="2989263" indent="-230188" eaLnBrk="0" fontAlgn="base" hangingPunct="0">
              <a:spcBef>
                <a:spcPct val="30000"/>
              </a:spcBef>
              <a:spcAft>
                <a:spcPct val="0"/>
              </a:spcAft>
              <a:defRPr sz="1200">
                <a:solidFill>
                  <a:schemeClr val="tx1"/>
                </a:solidFill>
                <a:latin typeface="Calibri" panose="020F0502020204030204" pitchFamily="34" charset="0"/>
              </a:defRPr>
            </a:lvl7pPr>
            <a:lvl8pPr marL="3446463" indent="-230188" eaLnBrk="0" fontAlgn="base" hangingPunct="0">
              <a:spcBef>
                <a:spcPct val="30000"/>
              </a:spcBef>
              <a:spcAft>
                <a:spcPct val="0"/>
              </a:spcAft>
              <a:defRPr sz="1200">
                <a:solidFill>
                  <a:schemeClr val="tx1"/>
                </a:solidFill>
                <a:latin typeface="Calibri" panose="020F0502020204030204" pitchFamily="34" charset="0"/>
              </a:defRPr>
            </a:lvl8pPr>
            <a:lvl9pPr marL="390366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3A9BE3-3647-40AB-AAB3-4CE4D5E48130}" type="slidenum">
              <a:rPr lang="en-US" altLang="en-US">
                <a:solidFill>
                  <a:srgbClr val="000000"/>
                </a:solidFill>
              </a:rPr>
              <a:pPr>
                <a:spcBef>
                  <a:spcPct val="0"/>
                </a:spcBef>
              </a:pPr>
              <a:t>19</a:t>
            </a:fld>
            <a:endParaRPr lang="en-US" altLang="en-US">
              <a:solidFill>
                <a:srgbClr val="000000"/>
              </a:solidFill>
            </a:endParaRPr>
          </a:p>
        </p:txBody>
      </p:sp>
    </p:spTree>
    <p:extLst>
      <p:ext uri="{BB962C8B-B14F-4D97-AF65-F5344CB8AC3E}">
        <p14:creationId xmlns:p14="http://schemas.microsoft.com/office/powerpoint/2010/main" val="4046849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5938" y="752475"/>
            <a:ext cx="3611562" cy="27082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9523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lang="en-US" sz="1200" dirty="0" smtClean="0"/>
              <a:t>Is </a:t>
            </a:r>
            <a:r>
              <a:rPr lang="en-US" sz="1200" dirty="0" err="1" smtClean="0"/>
              <a:t>Bham</a:t>
            </a:r>
            <a:r>
              <a:rPr lang="en-US" sz="1200" dirty="0" smtClean="0"/>
              <a:t> fragmented,</a:t>
            </a:r>
            <a:r>
              <a:rPr lang="en-US" sz="1200" baseline="0" dirty="0" smtClean="0"/>
              <a:t> and if yes, does it matter, and if it does, what options do we have?</a:t>
            </a:r>
            <a:endParaRPr lang="en-US" sz="1200" dirty="0" smtClean="0"/>
          </a:p>
          <a:p>
            <a:endParaRPr lang="en-US" dirty="0" smtClean="0"/>
          </a:p>
        </p:txBody>
      </p:sp>
    </p:spTree>
    <p:extLst>
      <p:ext uri="{BB962C8B-B14F-4D97-AF65-F5344CB8AC3E}">
        <p14:creationId xmlns:p14="http://schemas.microsoft.com/office/powerpoint/2010/main" val="2446668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lang="en-US" dirty="0" smtClean="0"/>
              <a:t>It</a:t>
            </a:r>
            <a:r>
              <a:rPr lang="en-US" baseline="0" dirty="0" smtClean="0"/>
              <a:t> was widely recognized that the Birmingham area, focusing solely on Jefferson County, is highly fragmented. Here is the county map, with each of the 36 incorporated general purpose governments highlighted. Birmingham is purple, incorporated in 1871 all the way to Pinson, incorporated in 2004.</a:t>
            </a:r>
            <a:endParaRPr lang="en-US" dirty="0" smtClean="0"/>
          </a:p>
        </p:txBody>
      </p:sp>
    </p:spTree>
    <p:extLst>
      <p:ext uri="{BB962C8B-B14F-4D97-AF65-F5344CB8AC3E}">
        <p14:creationId xmlns:p14="http://schemas.microsoft.com/office/powerpoint/2010/main" val="4072512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lang="en-US" sz="1200" dirty="0" smtClean="0"/>
              <a:t>Those 36 general purpose governments, </a:t>
            </a:r>
            <a:r>
              <a:rPr lang="en-US" sz="1200" baseline="0" dirty="0" smtClean="0"/>
              <a:t>to say nothing of 21 school systems and other special purpose governments, make Jefferson County one of the most fragmented counties in the south. In may ways, </a:t>
            </a:r>
            <a:r>
              <a:rPr lang="en-US" sz="1200" baseline="0" dirty="0" err="1" smtClean="0"/>
              <a:t>Bham</a:t>
            </a:r>
            <a:r>
              <a:rPr lang="en-US" sz="1200" baseline="0" dirty="0" smtClean="0"/>
              <a:t> is a northern city- a withering industrial urban core surrounded by suburbs. You don’t see this model very often in the south. Consequently, you see the decline in size and influence of Birmingham. And while this is troubling to many, it is </a:t>
            </a:r>
            <a:r>
              <a:rPr lang="en-US" sz="1200" baseline="0" dirty="0" err="1" smtClean="0"/>
              <a:t>Bham’s</a:t>
            </a:r>
            <a:r>
              <a:rPr lang="en-US" sz="1200" baseline="0" dirty="0" smtClean="0"/>
              <a:t> decline relative to other cities in Alabama that often creates the most hand wringing. </a:t>
            </a:r>
          </a:p>
          <a:p>
            <a:pPr marL="0" marR="0" lvl="0" indent="0" defTabSz="825500" eaLnBrk="1" fontAlgn="auto" latinLnBrk="0" hangingPunct="1">
              <a:lnSpc>
                <a:spcPct val="100000"/>
              </a:lnSpc>
              <a:spcBef>
                <a:spcPts val="0"/>
              </a:spcBef>
              <a:spcAft>
                <a:spcPts val="0"/>
              </a:spcAft>
              <a:buClrTx/>
              <a:buSzTx/>
              <a:buFontTx/>
              <a:buNone/>
              <a:tabLst/>
              <a:defRPr/>
            </a:pPr>
            <a:endParaRPr lang="en-US" sz="1200" baseline="0" dirty="0" smtClean="0"/>
          </a:p>
          <a:p>
            <a:r>
              <a:rPr lang="en-US" altLang="en-US" sz="1200" dirty="0" smtClean="0"/>
              <a:t>We</a:t>
            </a:r>
            <a:r>
              <a:rPr lang="en-US" altLang="en-US" sz="1200" baseline="0" dirty="0" smtClean="0"/>
              <a:t> argued that fragmentation had profound negative influences. </a:t>
            </a:r>
            <a:endParaRPr lang="en-US" altLang="en-US" sz="1200" dirty="0" smtClean="0"/>
          </a:p>
          <a:p>
            <a:r>
              <a:rPr lang="en-US" altLang="en-US" sz="1200" dirty="0" smtClean="0"/>
              <a:t>It creates governmental duplication and complexity</a:t>
            </a:r>
          </a:p>
          <a:p>
            <a:r>
              <a:rPr lang="en-US" altLang="en-US" sz="1200" dirty="0" smtClean="0"/>
              <a:t>It divides resources</a:t>
            </a:r>
          </a:p>
          <a:p>
            <a:r>
              <a:rPr lang="en-US" altLang="en-US" sz="1200" dirty="0" smtClean="0"/>
              <a:t>It diffuses decision making</a:t>
            </a:r>
          </a:p>
          <a:p>
            <a:r>
              <a:rPr lang="en-US" altLang="en-US" sz="1200" dirty="0" smtClean="0"/>
              <a:t>And it concentrates advantage and disadvantage. </a:t>
            </a:r>
          </a:p>
          <a:p>
            <a:pPr marL="0" marR="0" lvl="0" indent="0" defTabSz="825500" eaLnBrk="1" fontAlgn="auto" latinLnBrk="0" hangingPunct="1">
              <a:lnSpc>
                <a:spcPct val="100000"/>
              </a:lnSpc>
              <a:spcBef>
                <a:spcPts val="0"/>
              </a:spcBef>
              <a:spcAft>
                <a:spcPts val="0"/>
              </a:spcAft>
              <a:buClrTx/>
              <a:buSzTx/>
              <a:buFontTx/>
              <a:buNone/>
              <a:tabLst/>
              <a:defRPr/>
            </a:pPr>
            <a:endParaRPr lang="en-US" sz="1200" dirty="0" smtClean="0"/>
          </a:p>
        </p:txBody>
      </p:sp>
    </p:spTree>
    <p:extLst>
      <p:ext uri="{BB962C8B-B14F-4D97-AF65-F5344CB8AC3E}">
        <p14:creationId xmlns:p14="http://schemas.microsoft.com/office/powerpoint/2010/main" val="422070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411223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lvl="0" indent="0" defTabSz="82550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Tree>
    <p:extLst>
      <p:ext uri="{BB962C8B-B14F-4D97-AF65-F5344CB8AC3E}">
        <p14:creationId xmlns:p14="http://schemas.microsoft.com/office/powerpoint/2010/main" val="3545800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Clr>
                <a:srgbClr val="E94F3D"/>
              </a:buClr>
              <a:buNone/>
              <a:defRPr/>
            </a:pPr>
            <a:r>
              <a:rPr lang="en-US" altLang="en-US" sz="1200" dirty="0" smtClean="0"/>
              <a:t>All</a:t>
            </a:r>
            <a:r>
              <a:rPr lang="en-US" altLang="en-US" sz="1200" baseline="0" dirty="0" smtClean="0"/>
              <a:t> this resulted in a 200+ page report and a dedicated project website </a:t>
            </a:r>
          </a:p>
          <a:p>
            <a:pPr marL="0" indent="0">
              <a:lnSpc>
                <a:spcPct val="100000"/>
              </a:lnSpc>
              <a:spcBef>
                <a:spcPts val="0"/>
              </a:spcBef>
              <a:buClr>
                <a:srgbClr val="E94F3D"/>
              </a:buClr>
              <a:buNone/>
              <a:defRPr/>
            </a:pPr>
            <a:r>
              <a:rPr lang="en-US" sz="1200" dirty="0" smtClean="0">
                <a:solidFill>
                  <a:srgbClr val="E94F3D"/>
                </a:solidFill>
                <a:latin typeface="Arial" panose="020B0604020202020204" pitchFamily="34" charset="0"/>
                <a:cs typeface="Arial" panose="020B0604020202020204" pitchFamily="34" charset="0"/>
              </a:rPr>
              <a:t>45+ </a:t>
            </a:r>
            <a:r>
              <a:rPr lang="en-US" sz="1200" dirty="0" smtClean="0">
                <a:solidFill>
                  <a:schemeClr val="tx1">
                    <a:lumMod val="75000"/>
                    <a:lumOff val="25000"/>
                  </a:schemeClr>
                </a:solidFill>
                <a:latin typeface="Arial" panose="020B0604020202020204" pitchFamily="34" charset="0"/>
                <a:cs typeface="Arial" panose="020B0604020202020204" pitchFamily="34" charset="0"/>
              </a:rPr>
              <a:t>presentations </a:t>
            </a:r>
          </a:p>
          <a:p>
            <a:pPr marL="0" indent="0">
              <a:lnSpc>
                <a:spcPct val="100000"/>
              </a:lnSpc>
              <a:spcBef>
                <a:spcPts val="0"/>
              </a:spcBef>
              <a:buClr>
                <a:srgbClr val="E94F3D"/>
              </a:buClr>
              <a:buNone/>
              <a:defRPr/>
            </a:pPr>
            <a:r>
              <a:rPr lang="en-US" sz="1200" dirty="0" smtClean="0">
                <a:solidFill>
                  <a:srgbClr val="E94F3D"/>
                </a:solidFill>
                <a:latin typeface="Arial" panose="020B0604020202020204" pitchFamily="34" charset="0"/>
                <a:cs typeface="Arial" panose="020B0604020202020204" pitchFamily="34" charset="0"/>
              </a:rPr>
              <a:t>50+ </a:t>
            </a:r>
            <a:r>
              <a:rPr lang="en-US" sz="1200" dirty="0" smtClean="0">
                <a:solidFill>
                  <a:schemeClr val="tx1">
                    <a:lumMod val="75000"/>
                    <a:lumOff val="25000"/>
                  </a:schemeClr>
                </a:solidFill>
                <a:latin typeface="Arial" panose="020B0604020202020204" pitchFamily="34" charset="0"/>
                <a:cs typeface="Arial" panose="020B0604020202020204" pitchFamily="34" charset="0"/>
              </a:rPr>
              <a:t>media stories</a:t>
            </a:r>
          </a:p>
          <a:p>
            <a:pPr marL="0" indent="0">
              <a:lnSpc>
                <a:spcPct val="100000"/>
              </a:lnSpc>
              <a:spcBef>
                <a:spcPts val="0"/>
              </a:spcBef>
              <a:buClr>
                <a:srgbClr val="E94F3D"/>
              </a:buClr>
              <a:buNone/>
              <a:defRPr/>
            </a:pPr>
            <a:r>
              <a:rPr lang="en-US" sz="1200" dirty="0" smtClean="0">
                <a:solidFill>
                  <a:schemeClr val="tx1">
                    <a:lumMod val="75000"/>
                    <a:lumOff val="25000"/>
                  </a:schemeClr>
                </a:solidFill>
                <a:latin typeface="Arial" panose="020B0604020202020204" pitchFamily="34" charset="0"/>
                <a:cs typeface="Arial" panose="020B0604020202020204" pitchFamily="34" charset="0"/>
              </a:rPr>
              <a:t>Radio and TV interviews</a:t>
            </a:r>
          </a:p>
          <a:p>
            <a:pPr marL="0" indent="0">
              <a:lnSpc>
                <a:spcPct val="100000"/>
              </a:lnSpc>
              <a:spcBef>
                <a:spcPts val="0"/>
              </a:spcBef>
              <a:buClr>
                <a:srgbClr val="E94F3D"/>
              </a:buClr>
              <a:buNone/>
              <a:defRPr/>
            </a:pP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1200" dirty="0" smtClean="0">
                <a:solidFill>
                  <a:schemeClr val="tx1">
                    <a:lumMod val="75000"/>
                    <a:lumOff val="25000"/>
                  </a:schemeClr>
                </a:solidFill>
                <a:latin typeface="Arial" panose="020B0604020202020204" pitchFamily="34" charset="0"/>
                <a:cs typeface="Arial" panose="020B0604020202020204" pitchFamily="34" charset="0"/>
              </a:rPr>
              <a:t>Public discussions and mock votes </a:t>
            </a:r>
          </a:p>
          <a:p>
            <a:pPr marL="0" indent="0">
              <a:lnSpc>
                <a:spcPct val="100000"/>
              </a:lnSpc>
              <a:spcBef>
                <a:spcPts val="0"/>
              </a:spcBef>
              <a:buClr>
                <a:srgbClr val="E94F3D"/>
              </a:buClr>
              <a:buNone/>
              <a:defRPr/>
            </a:pP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1200" dirty="0" smtClean="0">
                <a:solidFill>
                  <a:schemeClr val="tx1">
                    <a:lumMod val="75000"/>
                    <a:lumOff val="25000"/>
                  </a:schemeClr>
                </a:solidFill>
                <a:latin typeface="Arial" panose="020B0604020202020204" pitchFamily="34" charset="0"/>
                <a:cs typeface="Arial" panose="020B0604020202020204" pitchFamily="34" charset="0"/>
              </a:rPr>
              <a:t>Business and community leaders as soft advocates</a:t>
            </a:r>
          </a:p>
          <a:p>
            <a:endParaRPr lang="en-US" dirty="0"/>
          </a:p>
        </p:txBody>
      </p:sp>
    </p:spTree>
    <p:extLst>
      <p:ext uri="{BB962C8B-B14F-4D97-AF65-F5344CB8AC3E}">
        <p14:creationId xmlns:p14="http://schemas.microsoft.com/office/powerpoint/2010/main" val="3588620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539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As a mentioned</a:t>
            </a:r>
            <a:r>
              <a:rPr lang="en-US" altLang="en-US" sz="1200" baseline="0" dirty="0" smtClean="0"/>
              <a:t>, that the region is fragmented came as no surprise. That it had significant negative effects but that there might be ways to address them, came as a surprise to some. </a:t>
            </a:r>
          </a:p>
          <a:p>
            <a:pPr eaLnBrk="1" hangingPunct="1">
              <a:spcBef>
                <a:spcPct val="0"/>
              </a:spcBef>
            </a:pPr>
            <a:endParaRPr lang="en-US" altLang="en-US" sz="1200" baseline="0" dirty="0" smtClean="0"/>
          </a:p>
          <a:p>
            <a:pPr marL="0" indent="0">
              <a:lnSpc>
                <a:spcPct val="100000"/>
              </a:lnSpc>
              <a:spcBef>
                <a:spcPts val="0"/>
              </a:spcBef>
              <a:buClr>
                <a:srgbClr val="E94F3D"/>
              </a:buClr>
              <a:buNone/>
              <a:defRPr/>
            </a:pPr>
            <a:r>
              <a:rPr lang="en-US" sz="1200" dirty="0" smtClean="0">
                <a:latin typeface="Arial" panose="020B0604020202020204" pitchFamily="34" charset="0"/>
                <a:cs typeface="Arial" panose="020B0604020202020204" pitchFamily="34" charset="0"/>
              </a:rPr>
              <a:t>Regional collaboration became part of the public conversation</a:t>
            </a:r>
          </a:p>
          <a:p>
            <a:pPr marL="0" indent="0">
              <a:lnSpc>
                <a:spcPct val="100000"/>
              </a:lnSpc>
              <a:spcBef>
                <a:spcPts val="0"/>
              </a:spcBef>
              <a:buClr>
                <a:srgbClr val="E94F3D"/>
              </a:buClr>
              <a:buNone/>
              <a:defRPr/>
            </a:pPr>
            <a:endParaRPr lang="en-US" sz="1200" dirty="0" smtClean="0">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1200" dirty="0" smtClean="0">
                <a:latin typeface="Arial" panose="020B0604020202020204" pitchFamily="34" charset="0"/>
                <a:cs typeface="Arial" panose="020B0604020202020204" pitchFamily="34" charset="0"/>
              </a:rPr>
              <a:t>Issue in several mayoral and council races</a:t>
            </a:r>
          </a:p>
          <a:p>
            <a:pPr marL="0" indent="0">
              <a:lnSpc>
                <a:spcPct val="100000"/>
              </a:lnSpc>
              <a:spcBef>
                <a:spcPts val="0"/>
              </a:spcBef>
              <a:buClr>
                <a:srgbClr val="E94F3D"/>
              </a:buClr>
              <a:buNone/>
              <a:defRPr/>
            </a:pPr>
            <a:endParaRPr lang="en-US" sz="1200" dirty="0" smtClean="0">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1200" dirty="0" smtClean="0">
                <a:latin typeface="Arial" panose="020B0604020202020204" pitchFamily="34" charset="0"/>
                <a:cs typeface="Arial" panose="020B0604020202020204" pitchFamily="34" charset="0"/>
              </a:rPr>
              <a:t>Discussed in civic and and business circles and events</a:t>
            </a:r>
          </a:p>
          <a:p>
            <a:pPr marL="0" indent="0">
              <a:lnSpc>
                <a:spcPct val="100000"/>
              </a:lnSpc>
              <a:spcBef>
                <a:spcPts val="0"/>
              </a:spcBef>
              <a:buClr>
                <a:srgbClr val="E94F3D"/>
              </a:buClr>
              <a:buNone/>
              <a:defRPr/>
            </a:pPr>
            <a:endParaRPr lang="en-US" sz="1200" dirty="0" smtClean="0">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1200" dirty="0" smtClean="0">
                <a:latin typeface="Arial" panose="020B0604020202020204" pitchFamily="34" charset="0"/>
                <a:cs typeface="Arial" panose="020B0604020202020204" pitchFamily="34" charset="0"/>
              </a:rPr>
              <a:t>New attention to regional problems </a:t>
            </a:r>
          </a:p>
          <a:p>
            <a:pPr eaLnBrk="1" hangingPunct="1">
              <a:spcBef>
                <a:spcPct val="0"/>
              </a:spcBef>
            </a:pPr>
            <a:endParaRPr lang="en-US" altLang="en-US" sz="1200"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9300" indent="-287338">
              <a:spcBef>
                <a:spcPct val="30000"/>
              </a:spcBef>
              <a:defRPr sz="1200">
                <a:solidFill>
                  <a:schemeClr val="tx1"/>
                </a:solidFill>
                <a:latin typeface="Calibri" panose="020F0502020204030204" pitchFamily="34" charset="0"/>
              </a:defRPr>
            </a:lvl2pPr>
            <a:lvl3pPr marL="1152525" indent="-230188">
              <a:spcBef>
                <a:spcPct val="30000"/>
              </a:spcBef>
              <a:defRPr sz="1200">
                <a:solidFill>
                  <a:schemeClr val="tx1"/>
                </a:solidFill>
                <a:latin typeface="Calibri" panose="020F0502020204030204" pitchFamily="34" charset="0"/>
              </a:defRPr>
            </a:lvl3pPr>
            <a:lvl4pPr marL="1614488" indent="-230188">
              <a:spcBef>
                <a:spcPct val="30000"/>
              </a:spcBef>
              <a:defRPr sz="1200">
                <a:solidFill>
                  <a:schemeClr val="tx1"/>
                </a:solidFill>
                <a:latin typeface="Calibri" panose="020F0502020204030204" pitchFamily="34" charset="0"/>
              </a:defRPr>
            </a:lvl4pPr>
            <a:lvl5pPr marL="2074863" indent="-230188">
              <a:spcBef>
                <a:spcPct val="30000"/>
              </a:spcBef>
              <a:defRPr sz="1200">
                <a:solidFill>
                  <a:schemeClr val="tx1"/>
                </a:solidFill>
                <a:latin typeface="Calibri" panose="020F0502020204030204" pitchFamily="34" charset="0"/>
              </a:defRPr>
            </a:lvl5pPr>
            <a:lvl6pPr marL="2532063" indent="-230188" eaLnBrk="0" fontAlgn="base" hangingPunct="0">
              <a:spcBef>
                <a:spcPct val="30000"/>
              </a:spcBef>
              <a:spcAft>
                <a:spcPct val="0"/>
              </a:spcAft>
              <a:defRPr sz="1200">
                <a:solidFill>
                  <a:schemeClr val="tx1"/>
                </a:solidFill>
                <a:latin typeface="Calibri" panose="020F0502020204030204" pitchFamily="34" charset="0"/>
              </a:defRPr>
            </a:lvl6pPr>
            <a:lvl7pPr marL="2989263" indent="-230188" eaLnBrk="0" fontAlgn="base" hangingPunct="0">
              <a:spcBef>
                <a:spcPct val="30000"/>
              </a:spcBef>
              <a:spcAft>
                <a:spcPct val="0"/>
              </a:spcAft>
              <a:defRPr sz="1200">
                <a:solidFill>
                  <a:schemeClr val="tx1"/>
                </a:solidFill>
                <a:latin typeface="Calibri" panose="020F0502020204030204" pitchFamily="34" charset="0"/>
              </a:defRPr>
            </a:lvl7pPr>
            <a:lvl8pPr marL="3446463" indent="-230188" eaLnBrk="0" fontAlgn="base" hangingPunct="0">
              <a:spcBef>
                <a:spcPct val="30000"/>
              </a:spcBef>
              <a:spcAft>
                <a:spcPct val="0"/>
              </a:spcAft>
              <a:defRPr sz="1200">
                <a:solidFill>
                  <a:schemeClr val="tx1"/>
                </a:solidFill>
                <a:latin typeface="Calibri" panose="020F0502020204030204" pitchFamily="34" charset="0"/>
              </a:defRPr>
            </a:lvl8pPr>
            <a:lvl9pPr marL="390366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3A9BE3-3647-40AB-AAB3-4CE4D5E48130}" type="slidenum">
              <a:rPr lang="en-US" altLang="en-US">
                <a:solidFill>
                  <a:srgbClr val="000000"/>
                </a:solidFill>
              </a:rPr>
              <a:pPr>
                <a:spcBef>
                  <a:spcPct val="0"/>
                </a:spcBef>
              </a:pPr>
              <a:t>9</a:t>
            </a:fld>
            <a:endParaRPr lang="en-US" altLang="en-US">
              <a:solidFill>
                <a:srgbClr val="000000"/>
              </a:solidFill>
            </a:endParaRPr>
          </a:p>
        </p:txBody>
      </p:sp>
    </p:spTree>
    <p:extLst>
      <p:ext uri="{BB962C8B-B14F-4D97-AF65-F5344CB8AC3E}">
        <p14:creationId xmlns:p14="http://schemas.microsoft.com/office/powerpoint/2010/main" val="1552409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lvl1pPr>
              <a:defRPr>
                <a:latin typeface="Atlas Grotesk Bold" pitchFamily="50" charset="0"/>
                <a:ea typeface="Adobe Gothic Std B" panose="020B0800000000000000" pitchFamily="34" charset="-128"/>
              </a:defRPr>
            </a:lvl1pPr>
          </a:lstStyle>
          <a:p>
            <a:r>
              <a:rPr dirty="0"/>
              <a:t>Title Text</a:t>
            </a:r>
          </a:p>
        </p:txBody>
      </p:sp>
      <p:sp>
        <p:nvSpPr>
          <p:cNvPr id="23" name="Shape 23"/>
          <p:cNvSpPr>
            <a:spLocks noGrp="1"/>
          </p:cNvSpPr>
          <p:nvPr>
            <p:ph type="body" idx="1"/>
          </p:nvPr>
        </p:nvSpPr>
        <p:spPr>
          <a:prstGeom prst="rect">
            <a:avLst/>
          </a:prstGeom>
        </p:spPr>
        <p:txBody>
          <a:bodyPr/>
          <a:lstStyle>
            <a:lvl1pPr>
              <a:defRPr>
                <a:latin typeface="Gotham Book" panose="02000603040000020004" pitchFamily="2" charset="0"/>
              </a:defRPr>
            </a:lvl1pPr>
            <a:lvl2pPr>
              <a:defRPr>
                <a:latin typeface="Gotham Book" panose="02000603040000020004" pitchFamily="2" charset="0"/>
              </a:defRPr>
            </a:lvl2pPr>
            <a:lvl3pPr>
              <a:defRPr>
                <a:latin typeface="Gotham Book" panose="02000603040000020004" pitchFamily="2" charset="0"/>
              </a:defRPr>
            </a:lvl3pPr>
            <a:lvl4pPr>
              <a:defRPr>
                <a:latin typeface="Gotham Book" panose="02000603040000020004" pitchFamily="2" charset="0"/>
              </a:defRPr>
            </a:lvl4pPr>
            <a:lvl5pPr>
              <a:defRPr>
                <a:latin typeface="Gotham Book" panose="02000603040000020004" pitchFamily="2"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mc:AlternateContent xmlns:mc="http://schemas.openxmlformats.org/markup-compatibility/2006" xmlns:p14="http://schemas.microsoft.com/office/powerpoint/2010/main">
    <mc:Choice Requires="p14">
      <p:transition spd="slow" p14:dur="5000" advTm="15000">
        <p14:prism isContent="1"/>
      </p:transition>
    </mc:Choice>
    <mc:Fallback xmlns="">
      <p:transition spd="slow"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ivider Page">
    <p:spTree>
      <p:nvGrpSpPr>
        <p:cNvPr id="1" name=""/>
        <p:cNvGrpSpPr/>
        <p:nvPr/>
      </p:nvGrpSpPr>
      <p:grpSpPr>
        <a:xfrm>
          <a:off x="0" y="0"/>
          <a:ext cx="0" cy="0"/>
          <a:chOff x="0" y="0"/>
          <a:chExt cx="0" cy="0"/>
        </a:xfrm>
      </p:grpSpPr>
      <p:sp>
        <p:nvSpPr>
          <p:cNvPr id="66" name="Shape 66"/>
          <p:cNvSpPr/>
          <p:nvPr/>
        </p:nvSpPr>
        <p:spPr>
          <a:xfrm>
            <a:off x="-38100" y="-25400"/>
            <a:ext cx="18354675" cy="13754100"/>
          </a:xfrm>
          <a:prstGeom prst="rect">
            <a:avLst/>
          </a:prstGeom>
          <a:solidFill>
            <a:srgbClr val="444444"/>
          </a:solidFill>
          <a:ln w="25400">
            <a:solidFill>
              <a:srgbClr val="000000"/>
            </a:solidFill>
            <a:miter lim="400000"/>
          </a:ln>
        </p:spPr>
        <p:txBody>
          <a:bodyPr lIns="38100" tIns="38100" rIns="38100" bIns="38100" anchor="ctr"/>
          <a:lstStyle/>
          <a:p>
            <a:pPr defTabSz="438150">
              <a:defRPr sz="4000">
                <a:solidFill>
                  <a:srgbClr val="FFFFFF"/>
                </a:solidFill>
                <a:effectLst>
                  <a:outerShdw blurRad="38100" dist="12700" dir="5400000" rotWithShape="0">
                    <a:srgbClr val="000000">
                      <a:alpha val="50000"/>
                    </a:srgbClr>
                  </a:outerShdw>
                </a:effectLst>
              </a:defRPr>
            </a:pPr>
            <a:endParaRPr sz="3000" dirty="0"/>
          </a:p>
        </p:txBody>
      </p:sp>
      <p:sp>
        <p:nvSpPr>
          <p:cNvPr id="67" name="Shape 67"/>
          <p:cNvSpPr>
            <a:spLocks noGrp="1"/>
          </p:cNvSpPr>
          <p:nvPr>
            <p:ph type="title"/>
          </p:nvPr>
        </p:nvSpPr>
        <p:spPr>
          <a:xfrm>
            <a:off x="1304925" y="4178300"/>
            <a:ext cx="15678150" cy="5359400"/>
          </a:xfrm>
          <a:prstGeom prst="rect">
            <a:avLst/>
          </a:prstGeom>
        </p:spPr>
        <p:txBody>
          <a:bodyPr anchor="ctr"/>
          <a:lstStyle>
            <a:lvl1pPr algn="ctr">
              <a:defRPr>
                <a:solidFill>
                  <a:srgbClr val="FFFFFF"/>
                </a:solidFill>
              </a:defRPr>
            </a:lvl1pPr>
          </a:lstStyle>
          <a:p>
            <a:r>
              <a:rPr dirty="0"/>
              <a:t>Title Text</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mc:AlternateContent xmlns:mc="http://schemas.openxmlformats.org/markup-compatibility/2006" xmlns:p14="http://schemas.microsoft.com/office/powerpoint/2010/main">
    <mc:Choice Requires="p14">
      <p:transition spd="slow" p14:dur="5000" advTm="15000">
        <p14:prism isContent="1"/>
      </p:transition>
    </mc:Choice>
    <mc:Fallback xmlns="">
      <p:transition spd="slow"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A20B6A-302A-48FC-937B-69DEBB5329A3}"/>
              </a:ext>
            </a:extLst>
          </p:cNvPr>
          <p:cNvSpPr>
            <a:spLocks noGrp="1"/>
          </p:cNvSpPr>
          <p:nvPr>
            <p:ph type="dt" sz="half" idx="10"/>
          </p:nvPr>
        </p:nvSpPr>
        <p:spPr/>
        <p:txBody>
          <a:bodyPr/>
          <a:lstStyle>
            <a:lvl1pPr>
              <a:defRPr/>
            </a:lvl1pPr>
          </a:lstStyle>
          <a:p>
            <a:pPr>
              <a:defRPr/>
            </a:pPr>
            <a:fld id="{D5D71512-35A6-463E-A790-3BCCB6940954}" type="datetimeFigureOut">
              <a:rPr lang="en-US"/>
              <a:pPr>
                <a:defRPr/>
              </a:pPr>
              <a:t>7/29/2019</a:t>
            </a:fld>
            <a:endParaRPr lang="en-US"/>
          </a:p>
        </p:txBody>
      </p:sp>
      <p:sp>
        <p:nvSpPr>
          <p:cNvPr id="5" name="Footer Placeholder 4">
            <a:extLst>
              <a:ext uri="{FF2B5EF4-FFF2-40B4-BE49-F238E27FC236}">
                <a16:creationId xmlns:a16="http://schemas.microsoft.com/office/drawing/2014/main" xmlns="" id="{2EED3D82-F7EF-432D-A5EA-5FDE4EEAFE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B7FFA04-FB41-48C4-9113-3827FCA80CED}"/>
              </a:ext>
            </a:extLst>
          </p:cNvPr>
          <p:cNvSpPr>
            <a:spLocks noGrp="1"/>
          </p:cNvSpPr>
          <p:nvPr>
            <p:ph type="sldNum" sz="quarter" idx="12"/>
          </p:nvPr>
        </p:nvSpPr>
        <p:spPr/>
        <p:txBody>
          <a:bodyPr/>
          <a:lstStyle>
            <a:lvl1pPr>
              <a:defRPr/>
            </a:lvl1pPr>
          </a:lstStyle>
          <a:p>
            <a:pPr>
              <a:defRPr/>
            </a:pPr>
            <a:fld id="{15D2B7F9-EEB1-406F-B8DE-CB760FFD4054}" type="slidenum">
              <a:rPr lang="en-US" altLang="en-US"/>
              <a:pPr>
                <a:defRPr/>
              </a:pPr>
              <a:t>‹#›</a:t>
            </a:fld>
            <a:endParaRPr lang="en-US" altLang="en-US"/>
          </a:p>
        </p:txBody>
      </p:sp>
    </p:spTree>
    <p:extLst>
      <p:ext uri="{BB962C8B-B14F-4D97-AF65-F5344CB8AC3E}">
        <p14:creationId xmlns:p14="http://schemas.microsoft.com/office/powerpoint/2010/main" val="87809553"/>
      </p:ext>
    </p:extLst>
  </p:cSld>
  <p:clrMapOvr>
    <a:masterClrMapping/>
  </p:clrMapOvr>
  <mc:AlternateContent xmlns:mc="http://schemas.openxmlformats.org/markup-compatibility/2006" xmlns:p14="http://schemas.microsoft.com/office/powerpoint/2010/main">
    <mc:Choice Requires="p14">
      <p:transition spd="slow" p14:dur="5000" advTm="15000">
        <p14:prism isContent="1"/>
      </p:transition>
    </mc:Choice>
    <mc:Fallback xmlns="">
      <p:transition spd="slow" advTm="1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ARCAlogo-white.png"/>
          <p:cNvPicPr>
            <a:picLocks noChangeAspect="1"/>
          </p:cNvPicPr>
          <p:nvPr/>
        </p:nvPicPr>
        <p:blipFill>
          <a:blip r:embed="rId5">
            <a:extLst/>
          </a:blip>
          <a:stretch>
            <a:fillRect/>
          </a:stretch>
        </p:blipFill>
        <p:spPr>
          <a:xfrm>
            <a:off x="17183100" y="12229158"/>
            <a:ext cx="3333751" cy="801043"/>
          </a:xfrm>
          <a:prstGeom prst="rect">
            <a:avLst/>
          </a:prstGeom>
          <a:ln w="12700">
            <a:miter lim="400000"/>
          </a:ln>
        </p:spPr>
      </p:pic>
      <p:sp>
        <p:nvSpPr>
          <p:cNvPr id="3" name="Shape 3"/>
          <p:cNvSpPr>
            <a:spLocks noGrp="1"/>
          </p:cNvSpPr>
          <p:nvPr>
            <p:ph type="title"/>
          </p:nvPr>
        </p:nvSpPr>
        <p:spPr>
          <a:xfrm>
            <a:off x="1304925" y="-317500"/>
            <a:ext cx="15678150" cy="3441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p>
            <a:r>
              <a:rPr dirty="0"/>
              <a:t>Title Text</a:t>
            </a:r>
          </a:p>
        </p:txBody>
      </p:sp>
      <p:sp>
        <p:nvSpPr>
          <p:cNvPr id="4" name="Shape 4"/>
          <p:cNvSpPr>
            <a:spLocks noGrp="1"/>
          </p:cNvSpPr>
          <p:nvPr>
            <p:ph type="body" idx="1"/>
          </p:nvPr>
        </p:nvSpPr>
        <p:spPr>
          <a:xfrm>
            <a:off x="1304925" y="3898900"/>
            <a:ext cx="15678150" cy="8547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2pPr>
              <a:buClr>
                <a:srgbClr val="FFFFFF"/>
              </a:buClr>
              <a:buSzPct val="154000"/>
              <a:buChar char=" "/>
            </a:lvl2pPr>
            <a:lvl3pPr>
              <a:buSzPct val="125000"/>
              <a:buChar char="•"/>
            </a:lvl3pPr>
            <a:lvl4pPr>
              <a:buSzPct val="127000"/>
              <a:buChar char="-"/>
            </a:lvl4pPr>
            <a:lvl5pPr>
              <a:buSzPct val="125000"/>
              <a:buChar cha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hape 5"/>
          <p:cNvSpPr>
            <a:spLocks noGrp="1"/>
          </p:cNvSpPr>
          <p:nvPr>
            <p:ph type="sldNum" sz="quarter" idx="2"/>
          </p:nvPr>
        </p:nvSpPr>
        <p:spPr>
          <a:xfrm>
            <a:off x="8942114" y="13093700"/>
            <a:ext cx="384722" cy="379591"/>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9" r:id="rId3"/>
  </p:sldLayoutIdLst>
  <mc:AlternateContent xmlns:mc="http://schemas.openxmlformats.org/markup-compatibility/2006" xmlns:p14="http://schemas.microsoft.com/office/powerpoint/2010/main">
    <mc:Choice Requires="p14">
      <p:transition spd="slow" p14:dur="5000" advTm="15000">
        <p14:prism isContent="1"/>
      </p:transition>
    </mc:Choice>
    <mc:Fallback xmlns="">
      <p:transition spd="slow" advTm="15000">
        <p:fade/>
      </p:transition>
    </mc:Fallback>
  </mc:AlternateContent>
  <p:txStyles>
    <p:titleStyle>
      <a:lvl1pPr marL="0" marR="0" indent="0" algn="l" defTabSz="619125" rtl="0" latinLnBrk="0">
        <a:lnSpc>
          <a:spcPct val="100000"/>
        </a:lnSpc>
        <a:spcBef>
          <a:spcPts val="0"/>
        </a:spcBef>
        <a:spcAft>
          <a:spcPts val="0"/>
        </a:spcAft>
        <a:buClrTx/>
        <a:buSzTx/>
        <a:buFontTx/>
        <a:buNone/>
        <a:tabLst/>
        <a:defRPr sz="5400" b="0" i="0" u="none" strike="noStrike" cap="none" spc="-161" baseline="0">
          <a:ln>
            <a:noFill/>
          </a:ln>
          <a:solidFill>
            <a:srgbClr val="444444"/>
          </a:solidFill>
          <a:uFillTx/>
          <a:latin typeface="Atlas Grotesk Bold" pitchFamily="50" charset="0"/>
          <a:ea typeface="+mj-ea"/>
          <a:cs typeface="+mj-cs"/>
          <a:sym typeface="Helvetica"/>
        </a:defRPr>
      </a:lvl1pPr>
      <a:lvl2pPr marL="0" marR="0" indent="171450" algn="l" defTabSz="619125" rtl="0" latinLnBrk="0">
        <a:lnSpc>
          <a:spcPct val="100000"/>
        </a:lnSpc>
        <a:spcBef>
          <a:spcPts val="0"/>
        </a:spcBef>
        <a:spcAft>
          <a:spcPts val="0"/>
        </a:spcAft>
        <a:buClrTx/>
        <a:buSzTx/>
        <a:buFontTx/>
        <a:buNone/>
        <a:tabLst/>
        <a:defRPr sz="5400" b="0" i="0" u="none" strike="noStrike" cap="none" spc="-161" baseline="0">
          <a:ln>
            <a:noFill/>
          </a:ln>
          <a:solidFill>
            <a:srgbClr val="444444"/>
          </a:solidFill>
          <a:uFillTx/>
          <a:latin typeface="+mj-lt"/>
          <a:ea typeface="+mj-ea"/>
          <a:cs typeface="+mj-cs"/>
          <a:sym typeface="Helvetica"/>
        </a:defRPr>
      </a:lvl2pPr>
      <a:lvl3pPr marL="0" marR="0" indent="342900" algn="l" defTabSz="619125" rtl="0" latinLnBrk="0">
        <a:lnSpc>
          <a:spcPct val="100000"/>
        </a:lnSpc>
        <a:spcBef>
          <a:spcPts val="0"/>
        </a:spcBef>
        <a:spcAft>
          <a:spcPts val="0"/>
        </a:spcAft>
        <a:buClrTx/>
        <a:buSzTx/>
        <a:buFontTx/>
        <a:buNone/>
        <a:tabLst/>
        <a:defRPr sz="5400" b="0" i="0" u="none" strike="noStrike" cap="none" spc="-161" baseline="0">
          <a:ln>
            <a:noFill/>
          </a:ln>
          <a:solidFill>
            <a:srgbClr val="444444"/>
          </a:solidFill>
          <a:uFillTx/>
          <a:latin typeface="+mj-lt"/>
          <a:ea typeface="+mj-ea"/>
          <a:cs typeface="+mj-cs"/>
          <a:sym typeface="Helvetica"/>
        </a:defRPr>
      </a:lvl3pPr>
      <a:lvl4pPr marL="0" marR="0" indent="514350" algn="l" defTabSz="619125" rtl="0" latinLnBrk="0">
        <a:lnSpc>
          <a:spcPct val="100000"/>
        </a:lnSpc>
        <a:spcBef>
          <a:spcPts val="0"/>
        </a:spcBef>
        <a:spcAft>
          <a:spcPts val="0"/>
        </a:spcAft>
        <a:buClrTx/>
        <a:buSzTx/>
        <a:buFontTx/>
        <a:buNone/>
        <a:tabLst/>
        <a:defRPr sz="5400" b="0" i="0" u="none" strike="noStrike" cap="none" spc="-161" baseline="0">
          <a:ln>
            <a:noFill/>
          </a:ln>
          <a:solidFill>
            <a:srgbClr val="444444"/>
          </a:solidFill>
          <a:uFillTx/>
          <a:latin typeface="+mj-lt"/>
          <a:ea typeface="+mj-ea"/>
          <a:cs typeface="+mj-cs"/>
          <a:sym typeface="Helvetica"/>
        </a:defRPr>
      </a:lvl4pPr>
      <a:lvl5pPr marL="0" marR="0" indent="685800" algn="l" defTabSz="619125" rtl="0" latinLnBrk="0">
        <a:lnSpc>
          <a:spcPct val="100000"/>
        </a:lnSpc>
        <a:spcBef>
          <a:spcPts val="0"/>
        </a:spcBef>
        <a:spcAft>
          <a:spcPts val="0"/>
        </a:spcAft>
        <a:buClrTx/>
        <a:buSzTx/>
        <a:buFontTx/>
        <a:buNone/>
        <a:tabLst/>
        <a:defRPr sz="5400" b="0" i="0" u="none" strike="noStrike" cap="none" spc="-161" baseline="0">
          <a:ln>
            <a:noFill/>
          </a:ln>
          <a:solidFill>
            <a:srgbClr val="444444"/>
          </a:solidFill>
          <a:uFillTx/>
          <a:latin typeface="+mj-lt"/>
          <a:ea typeface="+mj-ea"/>
          <a:cs typeface="+mj-cs"/>
          <a:sym typeface="Helvetica"/>
        </a:defRPr>
      </a:lvl5pPr>
      <a:lvl6pPr marL="0" marR="0" indent="857250" algn="l" defTabSz="619125" rtl="0" latinLnBrk="0">
        <a:lnSpc>
          <a:spcPct val="100000"/>
        </a:lnSpc>
        <a:spcBef>
          <a:spcPts val="0"/>
        </a:spcBef>
        <a:spcAft>
          <a:spcPts val="0"/>
        </a:spcAft>
        <a:buClrTx/>
        <a:buSzTx/>
        <a:buFontTx/>
        <a:buNone/>
        <a:tabLst/>
        <a:defRPr sz="5400" b="0" i="0" u="none" strike="noStrike" cap="none" spc="-161" baseline="0">
          <a:ln>
            <a:noFill/>
          </a:ln>
          <a:solidFill>
            <a:srgbClr val="444444"/>
          </a:solidFill>
          <a:uFillTx/>
          <a:latin typeface="+mj-lt"/>
          <a:ea typeface="+mj-ea"/>
          <a:cs typeface="+mj-cs"/>
          <a:sym typeface="Helvetica"/>
        </a:defRPr>
      </a:lvl6pPr>
      <a:lvl7pPr marL="0" marR="0" indent="1028700" algn="l" defTabSz="619125" rtl="0" latinLnBrk="0">
        <a:lnSpc>
          <a:spcPct val="100000"/>
        </a:lnSpc>
        <a:spcBef>
          <a:spcPts val="0"/>
        </a:spcBef>
        <a:spcAft>
          <a:spcPts val="0"/>
        </a:spcAft>
        <a:buClrTx/>
        <a:buSzTx/>
        <a:buFontTx/>
        <a:buNone/>
        <a:tabLst/>
        <a:defRPr sz="5400" b="0" i="0" u="none" strike="noStrike" cap="none" spc="-161" baseline="0">
          <a:ln>
            <a:noFill/>
          </a:ln>
          <a:solidFill>
            <a:srgbClr val="444444"/>
          </a:solidFill>
          <a:uFillTx/>
          <a:latin typeface="+mj-lt"/>
          <a:ea typeface="+mj-ea"/>
          <a:cs typeface="+mj-cs"/>
          <a:sym typeface="Helvetica"/>
        </a:defRPr>
      </a:lvl7pPr>
      <a:lvl8pPr marL="0" marR="0" indent="1200150" algn="l" defTabSz="619125" rtl="0" latinLnBrk="0">
        <a:lnSpc>
          <a:spcPct val="100000"/>
        </a:lnSpc>
        <a:spcBef>
          <a:spcPts val="0"/>
        </a:spcBef>
        <a:spcAft>
          <a:spcPts val="0"/>
        </a:spcAft>
        <a:buClrTx/>
        <a:buSzTx/>
        <a:buFontTx/>
        <a:buNone/>
        <a:tabLst/>
        <a:defRPr sz="5400" b="0" i="0" u="none" strike="noStrike" cap="none" spc="-161" baseline="0">
          <a:ln>
            <a:noFill/>
          </a:ln>
          <a:solidFill>
            <a:srgbClr val="444444"/>
          </a:solidFill>
          <a:uFillTx/>
          <a:latin typeface="+mj-lt"/>
          <a:ea typeface="+mj-ea"/>
          <a:cs typeface="+mj-cs"/>
          <a:sym typeface="Helvetica"/>
        </a:defRPr>
      </a:lvl8pPr>
      <a:lvl9pPr marL="0" marR="0" indent="1371600" algn="l" defTabSz="619125" rtl="0" latinLnBrk="0">
        <a:lnSpc>
          <a:spcPct val="100000"/>
        </a:lnSpc>
        <a:spcBef>
          <a:spcPts val="0"/>
        </a:spcBef>
        <a:spcAft>
          <a:spcPts val="0"/>
        </a:spcAft>
        <a:buClrTx/>
        <a:buSzTx/>
        <a:buFontTx/>
        <a:buNone/>
        <a:tabLst/>
        <a:defRPr sz="5400" b="0" i="0" u="none" strike="noStrike" cap="none" spc="-161" baseline="0">
          <a:ln>
            <a:noFill/>
          </a:ln>
          <a:solidFill>
            <a:srgbClr val="444444"/>
          </a:solidFill>
          <a:uFillTx/>
          <a:latin typeface="+mj-lt"/>
          <a:ea typeface="+mj-ea"/>
          <a:cs typeface="+mj-cs"/>
          <a:sym typeface="Helvetica"/>
        </a:defRPr>
      </a:lvl9pPr>
    </p:titleStyle>
    <p:bodyStyle>
      <a:lvl1pPr marL="600075" marR="0" indent="-600075" algn="l" defTabSz="619125" rtl="0" latinLnBrk="0">
        <a:lnSpc>
          <a:spcPct val="60000"/>
        </a:lnSpc>
        <a:spcBef>
          <a:spcPts val="4500"/>
        </a:spcBef>
        <a:spcAft>
          <a:spcPts val="0"/>
        </a:spcAft>
        <a:buClrTx/>
        <a:buSzPct val="113000"/>
        <a:buFontTx/>
        <a:buChar char="—"/>
        <a:tabLst/>
        <a:defRPr sz="3600" b="0" i="0" u="none" strike="noStrike" cap="none" spc="-108" baseline="0">
          <a:ln>
            <a:noFill/>
          </a:ln>
          <a:solidFill>
            <a:srgbClr val="444444"/>
          </a:solidFill>
          <a:uFillTx/>
          <a:latin typeface="Gotham Book" panose="02000603040000020004" pitchFamily="2" charset="0"/>
          <a:ea typeface="+mj-ea"/>
          <a:cs typeface="+mj-cs"/>
          <a:sym typeface="Helvetica"/>
        </a:defRPr>
      </a:lvl1pPr>
      <a:lvl2pPr marL="600075" marR="0" indent="-600075" algn="l" defTabSz="619125" rtl="0" latinLnBrk="0">
        <a:lnSpc>
          <a:spcPct val="60000"/>
        </a:lnSpc>
        <a:spcBef>
          <a:spcPts val="4500"/>
        </a:spcBef>
        <a:spcAft>
          <a:spcPts val="0"/>
        </a:spcAft>
        <a:buClrTx/>
        <a:buSzPct val="113000"/>
        <a:buFontTx/>
        <a:buChar char="—"/>
        <a:tabLst/>
        <a:defRPr sz="3600" b="0" i="0" u="none" strike="noStrike" cap="none" spc="-108" baseline="0">
          <a:ln>
            <a:noFill/>
          </a:ln>
          <a:solidFill>
            <a:srgbClr val="444444"/>
          </a:solidFill>
          <a:uFillTx/>
          <a:latin typeface="Gotham Book" panose="02000603040000020004" pitchFamily="2" charset="0"/>
          <a:ea typeface="+mj-ea"/>
          <a:cs typeface="+mj-cs"/>
          <a:sym typeface="Helvetica"/>
        </a:defRPr>
      </a:lvl2pPr>
      <a:lvl3pPr marL="876300" marR="0" indent="-285750" algn="l" defTabSz="619125" rtl="0" latinLnBrk="0">
        <a:lnSpc>
          <a:spcPct val="60000"/>
        </a:lnSpc>
        <a:spcBef>
          <a:spcPts val="4500"/>
        </a:spcBef>
        <a:spcAft>
          <a:spcPts val="0"/>
        </a:spcAft>
        <a:buClrTx/>
        <a:buSzPct val="113000"/>
        <a:buFontTx/>
        <a:buChar char="—"/>
        <a:tabLst/>
        <a:defRPr sz="3600" b="0" i="0" u="none" strike="noStrike" cap="none" spc="-108" baseline="0">
          <a:ln>
            <a:noFill/>
          </a:ln>
          <a:solidFill>
            <a:srgbClr val="444444"/>
          </a:solidFill>
          <a:uFillTx/>
          <a:latin typeface="Gotham Book" panose="02000603040000020004" pitchFamily="2" charset="0"/>
          <a:ea typeface="+mj-ea"/>
          <a:cs typeface="+mj-cs"/>
          <a:sym typeface="Helvetica"/>
        </a:defRPr>
      </a:lvl3pPr>
      <a:lvl4pPr marL="1181100" marR="0" indent="-285750" algn="l" defTabSz="619125" rtl="0" latinLnBrk="0">
        <a:lnSpc>
          <a:spcPct val="60000"/>
        </a:lnSpc>
        <a:spcBef>
          <a:spcPts val="4500"/>
        </a:spcBef>
        <a:spcAft>
          <a:spcPts val="0"/>
        </a:spcAft>
        <a:buClrTx/>
        <a:buSzPct val="113000"/>
        <a:buFontTx/>
        <a:buChar char="—"/>
        <a:tabLst/>
        <a:defRPr sz="3600" b="0" i="0" u="none" strike="noStrike" cap="none" spc="-108" baseline="0">
          <a:ln>
            <a:noFill/>
          </a:ln>
          <a:solidFill>
            <a:srgbClr val="444444"/>
          </a:solidFill>
          <a:uFillTx/>
          <a:latin typeface="Gotham Book" panose="02000603040000020004" pitchFamily="2" charset="0"/>
          <a:ea typeface="+mj-ea"/>
          <a:cs typeface="+mj-cs"/>
          <a:sym typeface="Helvetica"/>
        </a:defRPr>
      </a:lvl4pPr>
      <a:lvl5pPr marL="1857375" marR="0" indent="-285750" algn="l" defTabSz="619125" rtl="0" latinLnBrk="0">
        <a:lnSpc>
          <a:spcPct val="60000"/>
        </a:lnSpc>
        <a:spcBef>
          <a:spcPts val="4500"/>
        </a:spcBef>
        <a:spcAft>
          <a:spcPts val="0"/>
        </a:spcAft>
        <a:buClrTx/>
        <a:buSzPct val="113000"/>
        <a:buFontTx/>
        <a:buChar char="—"/>
        <a:tabLst/>
        <a:defRPr sz="3600" b="0" i="0" u="none" strike="noStrike" cap="none" spc="-108" baseline="0">
          <a:ln>
            <a:noFill/>
          </a:ln>
          <a:solidFill>
            <a:srgbClr val="444444"/>
          </a:solidFill>
          <a:uFillTx/>
          <a:latin typeface="Gotham Book" panose="02000603040000020004" pitchFamily="2" charset="0"/>
          <a:ea typeface="+mj-ea"/>
          <a:cs typeface="+mj-cs"/>
          <a:sym typeface="Helvetica"/>
        </a:defRPr>
      </a:lvl5pPr>
      <a:lvl6pPr marL="2124075" marR="0" indent="-285750" algn="l" defTabSz="619125" rtl="0" latinLnBrk="0">
        <a:lnSpc>
          <a:spcPct val="60000"/>
        </a:lnSpc>
        <a:spcBef>
          <a:spcPts val="4500"/>
        </a:spcBef>
        <a:spcAft>
          <a:spcPts val="0"/>
        </a:spcAft>
        <a:buClrTx/>
        <a:buSzPct val="113000"/>
        <a:buFontTx/>
        <a:buChar char="—"/>
        <a:tabLst/>
        <a:defRPr sz="3600" b="0" i="0" u="none" strike="noStrike" cap="none" spc="-108" baseline="0">
          <a:ln>
            <a:noFill/>
          </a:ln>
          <a:solidFill>
            <a:srgbClr val="444444"/>
          </a:solidFill>
          <a:uFillTx/>
          <a:latin typeface="+mj-lt"/>
          <a:ea typeface="+mj-ea"/>
          <a:cs typeface="+mj-cs"/>
          <a:sym typeface="Helvetica"/>
        </a:defRPr>
      </a:lvl6pPr>
      <a:lvl7pPr marL="2390775" marR="0" indent="-285750" algn="l" defTabSz="619125" rtl="0" latinLnBrk="0">
        <a:lnSpc>
          <a:spcPct val="60000"/>
        </a:lnSpc>
        <a:spcBef>
          <a:spcPts val="4500"/>
        </a:spcBef>
        <a:spcAft>
          <a:spcPts val="0"/>
        </a:spcAft>
        <a:buClrTx/>
        <a:buSzPct val="113000"/>
        <a:buFontTx/>
        <a:buChar char="—"/>
        <a:tabLst/>
        <a:defRPr sz="3600" b="0" i="0" u="none" strike="noStrike" cap="none" spc="-108" baseline="0">
          <a:ln>
            <a:noFill/>
          </a:ln>
          <a:solidFill>
            <a:srgbClr val="444444"/>
          </a:solidFill>
          <a:uFillTx/>
          <a:latin typeface="+mj-lt"/>
          <a:ea typeface="+mj-ea"/>
          <a:cs typeface="+mj-cs"/>
          <a:sym typeface="Helvetica"/>
        </a:defRPr>
      </a:lvl7pPr>
      <a:lvl8pPr marL="2657475" marR="0" indent="-285750" algn="l" defTabSz="619125" rtl="0" latinLnBrk="0">
        <a:lnSpc>
          <a:spcPct val="60000"/>
        </a:lnSpc>
        <a:spcBef>
          <a:spcPts val="4500"/>
        </a:spcBef>
        <a:spcAft>
          <a:spcPts val="0"/>
        </a:spcAft>
        <a:buClrTx/>
        <a:buSzPct val="113000"/>
        <a:buFontTx/>
        <a:buChar char="—"/>
        <a:tabLst/>
        <a:defRPr sz="3600" b="0" i="0" u="none" strike="noStrike" cap="none" spc="-108" baseline="0">
          <a:ln>
            <a:noFill/>
          </a:ln>
          <a:solidFill>
            <a:srgbClr val="444444"/>
          </a:solidFill>
          <a:uFillTx/>
          <a:latin typeface="+mj-lt"/>
          <a:ea typeface="+mj-ea"/>
          <a:cs typeface="+mj-cs"/>
          <a:sym typeface="Helvetica"/>
        </a:defRPr>
      </a:lvl8pPr>
      <a:lvl9pPr marL="2924175" marR="0" indent="-285750" algn="l" defTabSz="619125" rtl="0" latinLnBrk="0">
        <a:lnSpc>
          <a:spcPct val="60000"/>
        </a:lnSpc>
        <a:spcBef>
          <a:spcPts val="4500"/>
        </a:spcBef>
        <a:spcAft>
          <a:spcPts val="0"/>
        </a:spcAft>
        <a:buClrTx/>
        <a:buSzPct val="113000"/>
        <a:buFontTx/>
        <a:buChar char="—"/>
        <a:tabLst/>
        <a:defRPr sz="3600" b="0" i="0" u="none" strike="noStrike" cap="none" spc="-108" baseline="0">
          <a:ln>
            <a:noFill/>
          </a:ln>
          <a:solidFill>
            <a:srgbClr val="444444"/>
          </a:solidFill>
          <a:uFillTx/>
          <a:latin typeface="+mj-lt"/>
          <a:ea typeface="+mj-ea"/>
          <a:cs typeface="+mj-cs"/>
          <a:sym typeface="Helvetica"/>
        </a:defRPr>
      </a:lvl9pPr>
    </p:bodyStyle>
    <p:otherStyle>
      <a:lvl1pPr marL="0" marR="0" indent="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17145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3429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51435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6858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85725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0287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20015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371600" algn="ctr" defTabSz="619125"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webp"/><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4925" y="4492336"/>
            <a:ext cx="5634038" cy="3970318"/>
          </a:xfrm>
          <a:prstGeom prst="rect">
            <a:avLst/>
          </a:prstGeom>
        </p:spPr>
        <p:txBody>
          <a:bodyPr wrap="square">
            <a:spAutoFit/>
          </a:bodyPr>
          <a:lstStyle/>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r>
              <a:rPr lang="en-US" sz="4200" b="1" dirty="0">
                <a:solidFill>
                  <a:srgbClr val="444444"/>
                </a:solidFill>
                <a:latin typeface="Gotham Book" panose="02000603040000020004" pitchFamily="2" charset="0"/>
              </a:rPr>
              <a:t> </a:t>
            </a:r>
          </a:p>
          <a:p>
            <a:pPr algn="l"/>
            <a:endParaRPr lang="en-US" sz="4200" b="1" dirty="0">
              <a:solidFill>
                <a:srgbClr val="444444"/>
              </a:solidFill>
              <a:latin typeface="Gotham Book" panose="02000603040000020004" pitchFamily="2"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17"/>
          <a:stretch/>
        </p:blipFill>
        <p:spPr>
          <a:xfrm>
            <a:off x="8250865" y="233915"/>
            <a:ext cx="9806423" cy="13248566"/>
          </a:xfrm>
          <a:prstGeom prst="rect">
            <a:avLst/>
          </a:prstGeom>
          <a:ln>
            <a:solidFill>
              <a:srgbClr val="444444"/>
            </a:solidFill>
          </a:ln>
        </p:spPr>
      </p:pic>
      <p:pic>
        <p:nvPicPr>
          <p:cNvPr id="5" name="Picture 4"/>
          <p:cNvPicPr>
            <a:picLocks noChangeAspect="1"/>
          </p:cNvPicPr>
          <p:nvPr/>
        </p:nvPicPr>
        <p:blipFill>
          <a:blip r:embed="rId4"/>
          <a:stretch>
            <a:fillRect/>
          </a:stretch>
        </p:blipFill>
        <p:spPr>
          <a:xfrm>
            <a:off x="0" y="999479"/>
            <a:ext cx="8130039" cy="427426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221" y="7864181"/>
            <a:ext cx="6849596" cy="3852898"/>
          </a:xfrm>
          <a:prstGeom prst="rect">
            <a:avLst/>
          </a:prstGeom>
        </p:spPr>
      </p:pic>
    </p:spTree>
    <p:extLst>
      <p:ext uri="{BB962C8B-B14F-4D97-AF65-F5344CB8AC3E}">
        <p14:creationId xmlns:p14="http://schemas.microsoft.com/office/powerpoint/2010/main" val="32729044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pton Book" panose="00000500000000000000" pitchFamily="50" charset="0"/>
              </a:rPr>
              <a:t>Outcomes</a:t>
            </a:r>
            <a:endParaRPr lang="en-US" dirty="0">
              <a:latin typeface="Campton Book" panose="00000500000000000000" pitchFamily="50" charset="0"/>
            </a:endParaRPr>
          </a:p>
        </p:txBody>
      </p:sp>
    </p:spTree>
    <p:extLst>
      <p:ext uri="{BB962C8B-B14F-4D97-AF65-F5344CB8AC3E}">
        <p14:creationId xmlns:p14="http://schemas.microsoft.com/office/powerpoint/2010/main" val="1470691390"/>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D6BA60C1-64AE-4462-BCF0-492095CD0B5F}"/>
              </a:ext>
            </a:extLst>
          </p:cNvPr>
          <p:cNvSpPr>
            <a:spLocks noGrp="1"/>
          </p:cNvSpPr>
          <p:nvPr>
            <p:ph idx="1"/>
          </p:nvPr>
        </p:nvSpPr>
        <p:spPr>
          <a:xfrm>
            <a:off x="1304925" y="2702028"/>
            <a:ext cx="16472712" cy="6527007"/>
          </a:xfrm>
        </p:spPr>
        <p:txBody>
          <a:bodyPr rtlCol="0">
            <a:noAutofit/>
          </a:bodyPr>
          <a:lstStyle/>
          <a:p>
            <a:pPr marL="0" indent="0">
              <a:lnSpc>
                <a:spcPct val="100000"/>
              </a:lnSpc>
              <a:spcBef>
                <a:spcPts val="0"/>
              </a:spcBef>
              <a:buClr>
                <a:srgbClr val="E94F3D"/>
              </a:buClr>
              <a:buNone/>
              <a:defRPr/>
            </a:pPr>
            <a:r>
              <a:rPr lang="en-US" sz="7200" dirty="0" smtClean="0">
                <a:latin typeface="Arial" panose="020B0604020202020204" pitchFamily="34" charset="0"/>
                <a:cs typeface="Arial" panose="020B0604020202020204" pitchFamily="34" charset="0"/>
              </a:rPr>
              <a:t>Jefferson County Mayors Association</a:t>
            </a:r>
          </a:p>
          <a:p>
            <a:pPr marL="0" indent="0">
              <a:lnSpc>
                <a:spcPct val="100000"/>
              </a:lnSpc>
              <a:spcBef>
                <a:spcPts val="0"/>
              </a:spcBef>
              <a:buClr>
                <a:srgbClr val="E94F3D"/>
              </a:buClr>
              <a:buNone/>
              <a:defRPr/>
            </a:pPr>
            <a:endParaRPr lang="en-US" sz="7200" dirty="0" smtClean="0">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endParaRPr lang="en-US" sz="7200" dirty="0" smtClean="0">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7200" dirty="0" smtClean="0">
                <a:latin typeface="Arial" panose="020B0604020202020204" pitchFamily="34" charset="0"/>
                <a:cs typeface="Arial" panose="020B0604020202020204" pitchFamily="34" charset="0"/>
              </a:rPr>
              <a:t>From high </a:t>
            </a:r>
            <a:r>
              <a:rPr lang="en-US" sz="7200" dirty="0">
                <a:latin typeface="Arial" panose="020B0604020202020204" pitchFamily="34" charset="0"/>
                <a:cs typeface="Arial" panose="020B0604020202020204" pitchFamily="34" charset="0"/>
              </a:rPr>
              <a:t>degree of suspicion and mistrust </a:t>
            </a:r>
          </a:p>
          <a:p>
            <a:pPr marL="0" indent="0">
              <a:lnSpc>
                <a:spcPct val="100000"/>
              </a:lnSpc>
              <a:spcBef>
                <a:spcPts val="0"/>
              </a:spcBef>
              <a:buClr>
                <a:srgbClr val="E94F3D"/>
              </a:buClr>
              <a:buNone/>
              <a:defRPr/>
            </a:pPr>
            <a:endParaRPr lang="en-US" sz="7200" dirty="0">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endParaRPr lang="en-US" sz="7200" dirty="0">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7200" dirty="0" smtClean="0">
                <a:latin typeface="Arial" panose="020B0604020202020204" pitchFamily="34" charset="0"/>
                <a:cs typeface="Arial" panose="020B0604020202020204" pitchFamily="34" charset="0"/>
              </a:rPr>
              <a:t>To a gradual warming of relations  </a:t>
            </a:r>
          </a:p>
          <a:p>
            <a:pPr marL="0" indent="0">
              <a:lnSpc>
                <a:spcPct val="100000"/>
              </a:lnSpc>
              <a:spcBef>
                <a:spcPts val="0"/>
              </a:spcBef>
              <a:buClr>
                <a:srgbClr val="E94F3D"/>
              </a:buClr>
              <a:buNone/>
              <a:defRPr/>
            </a:pPr>
            <a:r>
              <a:rPr lang="en-US" sz="6000" dirty="0" smtClean="0">
                <a:solidFill>
                  <a:schemeClr val="tx1">
                    <a:lumMod val="75000"/>
                    <a:lumOff val="25000"/>
                  </a:schemeClr>
                </a:solidFill>
                <a:latin typeface="Arial" panose="020B0604020202020204" pitchFamily="34" charset="0"/>
                <a:cs typeface="Arial" panose="020B0604020202020204" pitchFamily="34" charset="0"/>
              </a:rPr>
              <a:t> </a:t>
            </a:r>
          </a:p>
          <a:p>
            <a:pPr marL="0" indent="0">
              <a:lnSpc>
                <a:spcPct val="100000"/>
              </a:lnSpc>
              <a:spcBef>
                <a:spcPts val="0"/>
              </a:spcBef>
              <a:buClr>
                <a:srgbClr val="E94F3D"/>
              </a:buClr>
              <a:buNone/>
              <a:defRPr/>
            </a:pPr>
            <a:endParaRPr lang="en-US" sz="6000" dirty="0" smtClean="0">
              <a:solidFill>
                <a:schemeClr val="tx1">
                  <a:lumMod val="75000"/>
                  <a:lumOff val="25000"/>
                </a:schemeClr>
              </a:solidFill>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6000" dirty="0" smtClean="0">
                <a:solidFill>
                  <a:schemeClr val="tx1">
                    <a:lumMod val="75000"/>
                    <a:lumOff val="25000"/>
                  </a:schemeClr>
                </a:solidFill>
                <a:latin typeface="Arial" panose="020B0604020202020204" pitchFamily="34" charset="0"/>
                <a:cs typeface="Arial" panose="020B0604020202020204" pitchFamily="34" charset="0"/>
              </a:rPr>
              <a:t> </a:t>
            </a:r>
            <a:endParaRPr lang="en-US" sz="6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304925" y="-1526481"/>
            <a:ext cx="15678150" cy="3441700"/>
          </a:xfrm>
        </p:spPr>
        <p:txBody>
          <a:bodyPr/>
          <a:lstStyle/>
          <a:p>
            <a:r>
              <a:rPr lang="en-US" dirty="0" smtClean="0">
                <a:solidFill>
                  <a:srgbClr val="E94F3D"/>
                </a:solidFill>
                <a:latin typeface="Campton Book" panose="00000500000000000000" pitchFamily="50" charset="0"/>
              </a:rPr>
              <a:t>New Mayors = New Opportunities </a:t>
            </a:r>
            <a:endParaRPr lang="en-US" dirty="0">
              <a:solidFill>
                <a:srgbClr val="E94F3D"/>
              </a:solidFill>
              <a:latin typeface="Campton Book" panose="00000500000000000000" pitchFamily="50" charset="0"/>
            </a:endParaRPr>
          </a:p>
        </p:txBody>
      </p:sp>
    </p:spTree>
    <p:extLst>
      <p:ext uri="{BB962C8B-B14F-4D97-AF65-F5344CB8AC3E}">
        <p14:creationId xmlns:p14="http://schemas.microsoft.com/office/powerpoint/2010/main" val="1501039528"/>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3716000"/>
          </a:xfrm>
          <a:prstGeom prst="rect">
            <a:avLst/>
          </a:prstGeom>
        </p:spPr>
      </p:pic>
    </p:spTree>
    <p:extLst>
      <p:ext uri="{BB962C8B-B14F-4D97-AF65-F5344CB8AC3E}">
        <p14:creationId xmlns:p14="http://schemas.microsoft.com/office/powerpoint/2010/main" val="1296393115"/>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D6BA60C1-64AE-4462-BCF0-492095CD0B5F}"/>
              </a:ext>
            </a:extLst>
          </p:cNvPr>
          <p:cNvSpPr>
            <a:spLocks noGrp="1"/>
          </p:cNvSpPr>
          <p:nvPr>
            <p:ph idx="1"/>
          </p:nvPr>
        </p:nvSpPr>
        <p:spPr>
          <a:xfrm>
            <a:off x="1304925" y="2702028"/>
            <a:ext cx="16472712" cy="6527007"/>
          </a:xfrm>
        </p:spPr>
        <p:txBody>
          <a:bodyPr rtlCol="0">
            <a:noAutofit/>
          </a:bodyPr>
          <a:lstStyle/>
          <a:p>
            <a:pPr marL="0" indent="0" algn="ctr">
              <a:lnSpc>
                <a:spcPct val="100000"/>
              </a:lnSpc>
              <a:spcBef>
                <a:spcPts val="0"/>
              </a:spcBef>
              <a:buClr>
                <a:srgbClr val="E94F3D"/>
              </a:buClr>
              <a:buNone/>
              <a:defRPr/>
            </a:pPr>
            <a:endParaRPr lang="en-US" sz="7200" dirty="0">
              <a:solidFill>
                <a:srgbClr val="E94F3D"/>
              </a:solidFill>
              <a:latin typeface="Arial" panose="020B0604020202020204" pitchFamily="34" charset="0"/>
              <a:cs typeface="Arial" panose="020B0604020202020204" pitchFamily="34" charset="0"/>
            </a:endParaRPr>
          </a:p>
          <a:p>
            <a:pPr marL="0" indent="0" algn="ctr">
              <a:lnSpc>
                <a:spcPct val="100000"/>
              </a:lnSpc>
              <a:spcBef>
                <a:spcPts val="0"/>
              </a:spcBef>
              <a:buClr>
                <a:srgbClr val="E94F3D"/>
              </a:buClr>
              <a:buNone/>
              <a:defRPr/>
            </a:pPr>
            <a:r>
              <a:rPr lang="en-US" sz="11500" dirty="0" smtClean="0">
                <a:solidFill>
                  <a:srgbClr val="E94F3D"/>
                </a:solidFill>
                <a:latin typeface="Arial" panose="020B0604020202020204" pitchFamily="34" charset="0"/>
                <a:cs typeface="Arial" panose="020B0604020202020204" pitchFamily="34" charset="0"/>
              </a:rPr>
              <a:t>The Good </a:t>
            </a:r>
            <a:r>
              <a:rPr lang="en-US" sz="11500" dirty="0">
                <a:solidFill>
                  <a:srgbClr val="E94F3D"/>
                </a:solidFill>
                <a:latin typeface="Arial" panose="020B0604020202020204" pitchFamily="34" charset="0"/>
                <a:cs typeface="Arial" panose="020B0604020202020204" pitchFamily="34" charset="0"/>
              </a:rPr>
              <a:t>Neighbor </a:t>
            </a:r>
            <a:r>
              <a:rPr lang="en-US" sz="11500" dirty="0" smtClean="0">
                <a:solidFill>
                  <a:srgbClr val="E94F3D"/>
                </a:solidFill>
                <a:latin typeface="Arial" panose="020B0604020202020204" pitchFamily="34" charset="0"/>
                <a:cs typeface="Arial" panose="020B0604020202020204" pitchFamily="34" charset="0"/>
              </a:rPr>
              <a:t>Agreement</a:t>
            </a:r>
          </a:p>
          <a:p>
            <a:pPr marL="0" indent="0" algn="ctr">
              <a:lnSpc>
                <a:spcPct val="100000"/>
              </a:lnSpc>
              <a:spcBef>
                <a:spcPts val="0"/>
              </a:spcBef>
              <a:buClr>
                <a:srgbClr val="E94F3D"/>
              </a:buClr>
              <a:buNone/>
              <a:defRPr/>
            </a:pPr>
            <a:endParaRPr lang="en-US" sz="11500" dirty="0">
              <a:solidFill>
                <a:srgbClr val="E94F3D"/>
              </a:solidFill>
              <a:latin typeface="Arial" panose="020B0604020202020204" pitchFamily="34" charset="0"/>
              <a:cs typeface="Arial" panose="020B0604020202020204" pitchFamily="34" charset="0"/>
            </a:endParaRPr>
          </a:p>
          <a:p>
            <a:pPr marL="0" indent="0" algn="ctr">
              <a:lnSpc>
                <a:spcPct val="100000"/>
              </a:lnSpc>
              <a:spcBef>
                <a:spcPts val="0"/>
              </a:spcBef>
              <a:buClr>
                <a:srgbClr val="E94F3D"/>
              </a:buClr>
              <a:buNone/>
              <a:defRPr/>
            </a:pPr>
            <a:r>
              <a:rPr lang="en-US" sz="7200" dirty="0" smtClean="0">
                <a:solidFill>
                  <a:schemeClr val="bg1"/>
                </a:solidFill>
                <a:latin typeface="Arial" panose="020B0604020202020204" pitchFamily="34" charset="0"/>
                <a:cs typeface="Arial" panose="020B0604020202020204" pitchFamily="34" charset="0"/>
              </a:rPr>
              <a:t>A pledge not </a:t>
            </a:r>
            <a:r>
              <a:rPr lang="en-US" sz="7200" dirty="0">
                <a:solidFill>
                  <a:schemeClr val="bg1"/>
                </a:solidFill>
                <a:latin typeface="Arial" panose="020B0604020202020204" pitchFamily="34" charset="0"/>
                <a:cs typeface="Arial" panose="020B0604020202020204" pitchFamily="34" charset="0"/>
              </a:rPr>
              <a:t>to </a:t>
            </a:r>
            <a:r>
              <a:rPr lang="en-US" sz="7200" dirty="0" smtClean="0">
                <a:solidFill>
                  <a:schemeClr val="bg1"/>
                </a:solidFill>
                <a:latin typeface="Arial" panose="020B0604020202020204" pitchFamily="34" charset="0"/>
                <a:cs typeface="Arial" panose="020B0604020202020204" pitchFamily="34" charset="0"/>
              </a:rPr>
              <a:t>incentive a business to relocate from a </a:t>
            </a:r>
            <a:r>
              <a:rPr lang="en-US" sz="7200" dirty="0">
                <a:solidFill>
                  <a:schemeClr val="bg1"/>
                </a:solidFill>
                <a:latin typeface="Arial" panose="020B0604020202020204" pitchFamily="34" charset="0"/>
                <a:cs typeface="Arial" panose="020B0604020202020204" pitchFamily="34" charset="0"/>
              </a:rPr>
              <a:t>neighboring municipality</a:t>
            </a:r>
            <a:r>
              <a:rPr lang="en-US" sz="6000" dirty="0">
                <a:solidFill>
                  <a:schemeClr val="bg1"/>
                </a:solidFill>
              </a:rPr>
              <a:t>.</a:t>
            </a:r>
          </a:p>
          <a:p>
            <a:pPr marL="0" indent="0" algn="ctr">
              <a:lnSpc>
                <a:spcPct val="100000"/>
              </a:lnSpc>
              <a:spcBef>
                <a:spcPts val="0"/>
              </a:spcBef>
              <a:buClr>
                <a:srgbClr val="E94F3D"/>
              </a:buClr>
              <a:buNone/>
              <a:defRPr/>
            </a:pPr>
            <a:endParaRPr lang="en-US" sz="8800" dirty="0">
              <a:solidFill>
                <a:schemeClr val="bg1"/>
              </a:solidFill>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endParaRPr lang="en-US" sz="60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42313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D6BA60C1-64AE-4462-BCF0-492095CD0B5F}"/>
              </a:ext>
            </a:extLst>
          </p:cNvPr>
          <p:cNvSpPr>
            <a:spLocks noGrp="1"/>
          </p:cNvSpPr>
          <p:nvPr>
            <p:ph idx="1"/>
          </p:nvPr>
        </p:nvSpPr>
        <p:spPr>
          <a:xfrm>
            <a:off x="1304925" y="2702028"/>
            <a:ext cx="16472712" cy="6527007"/>
          </a:xfrm>
        </p:spPr>
        <p:txBody>
          <a:bodyPr rtlCol="0">
            <a:noAutofit/>
          </a:bodyPr>
          <a:lstStyle/>
          <a:p>
            <a:pPr marL="0" indent="0" algn="ctr">
              <a:lnSpc>
                <a:spcPct val="100000"/>
              </a:lnSpc>
              <a:spcBef>
                <a:spcPts val="0"/>
              </a:spcBef>
              <a:buClr>
                <a:srgbClr val="E94F3D"/>
              </a:buClr>
              <a:buNone/>
              <a:defRPr/>
            </a:pPr>
            <a:endParaRPr lang="en-US" sz="7200" dirty="0">
              <a:solidFill>
                <a:srgbClr val="E94F3D"/>
              </a:solidFill>
              <a:latin typeface="Arial" panose="020B0604020202020204" pitchFamily="34" charset="0"/>
              <a:cs typeface="Arial" panose="020B0604020202020204" pitchFamily="34" charset="0"/>
            </a:endParaRPr>
          </a:p>
          <a:p>
            <a:pPr marL="0" indent="0" algn="ctr">
              <a:lnSpc>
                <a:spcPct val="100000"/>
              </a:lnSpc>
              <a:spcBef>
                <a:spcPts val="0"/>
              </a:spcBef>
              <a:buClr>
                <a:srgbClr val="E94F3D"/>
              </a:buClr>
              <a:buNone/>
              <a:defRPr/>
            </a:pPr>
            <a:r>
              <a:rPr lang="en-US" sz="11500" dirty="0" smtClean="0">
                <a:solidFill>
                  <a:srgbClr val="E94F3D"/>
                </a:solidFill>
                <a:latin typeface="Arial" panose="020B0604020202020204" pitchFamily="34" charset="0"/>
                <a:cs typeface="Arial" panose="020B0604020202020204" pitchFamily="34" charset="0"/>
              </a:rPr>
              <a:t>The Good </a:t>
            </a:r>
            <a:r>
              <a:rPr lang="en-US" sz="11500" dirty="0">
                <a:solidFill>
                  <a:srgbClr val="E94F3D"/>
                </a:solidFill>
                <a:latin typeface="Arial" panose="020B0604020202020204" pitchFamily="34" charset="0"/>
                <a:cs typeface="Arial" panose="020B0604020202020204" pitchFamily="34" charset="0"/>
              </a:rPr>
              <a:t>Neighbor </a:t>
            </a:r>
            <a:r>
              <a:rPr lang="en-US" sz="11500" dirty="0" smtClean="0">
                <a:solidFill>
                  <a:srgbClr val="E94F3D"/>
                </a:solidFill>
                <a:latin typeface="Arial" panose="020B0604020202020204" pitchFamily="34" charset="0"/>
                <a:cs typeface="Arial" panose="020B0604020202020204" pitchFamily="34" charset="0"/>
              </a:rPr>
              <a:t>Agreement</a:t>
            </a:r>
          </a:p>
          <a:p>
            <a:pPr marL="0" indent="0" algn="ctr">
              <a:lnSpc>
                <a:spcPct val="100000"/>
              </a:lnSpc>
              <a:spcBef>
                <a:spcPts val="0"/>
              </a:spcBef>
              <a:buClr>
                <a:srgbClr val="E94F3D"/>
              </a:buClr>
              <a:buNone/>
              <a:defRPr/>
            </a:pPr>
            <a:endParaRPr lang="en-US" sz="11500" dirty="0">
              <a:solidFill>
                <a:srgbClr val="E94F3D"/>
              </a:solidFill>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7200" dirty="0" smtClean="0">
                <a:latin typeface="Arial" panose="020B0604020202020204" pitchFamily="34" charset="0"/>
                <a:cs typeface="Arial" panose="020B0604020202020204" pitchFamily="34" charset="0"/>
              </a:rPr>
              <a:t>A pledge not </a:t>
            </a:r>
            <a:r>
              <a:rPr lang="en-US" sz="7200" dirty="0">
                <a:latin typeface="Arial" panose="020B0604020202020204" pitchFamily="34" charset="0"/>
                <a:cs typeface="Arial" panose="020B0604020202020204" pitchFamily="34" charset="0"/>
              </a:rPr>
              <a:t>to </a:t>
            </a:r>
            <a:r>
              <a:rPr lang="en-US" sz="7200" dirty="0" smtClean="0">
                <a:latin typeface="Arial" panose="020B0604020202020204" pitchFamily="34" charset="0"/>
                <a:cs typeface="Arial" panose="020B0604020202020204" pitchFamily="34" charset="0"/>
              </a:rPr>
              <a:t>incentivize a business to relocate from a </a:t>
            </a:r>
            <a:r>
              <a:rPr lang="en-US" sz="7200" dirty="0">
                <a:latin typeface="Arial" panose="020B0604020202020204" pitchFamily="34" charset="0"/>
                <a:cs typeface="Arial" panose="020B0604020202020204" pitchFamily="34" charset="0"/>
              </a:rPr>
              <a:t>neighboring municipality</a:t>
            </a:r>
            <a:r>
              <a:rPr lang="en-US" sz="6000" dirty="0"/>
              <a:t>.</a:t>
            </a:r>
          </a:p>
          <a:p>
            <a:pPr marL="0" indent="0" algn="ctr">
              <a:lnSpc>
                <a:spcPct val="100000"/>
              </a:lnSpc>
              <a:spcBef>
                <a:spcPts val="0"/>
              </a:spcBef>
              <a:buClr>
                <a:srgbClr val="E94F3D"/>
              </a:buClr>
              <a:buNone/>
              <a:defRPr/>
            </a:pPr>
            <a:endParaRPr lang="en-US" sz="8800" dirty="0">
              <a:solidFill>
                <a:schemeClr val="tx1">
                  <a:lumMod val="75000"/>
                  <a:lumOff val="25000"/>
                </a:schemeClr>
              </a:solidFill>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endParaRPr lang="en-US" sz="60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781481"/>
      </p:ext>
    </p:extLst>
  </p:cSld>
  <p:clrMapOvr>
    <a:masterClrMapping/>
  </p:clrMapOvr>
  <mc:AlternateContent xmlns:mc="http://schemas.openxmlformats.org/markup-compatibility/2006" xmlns:p14="http://schemas.microsoft.com/office/powerpoint/2010/main">
    <mc:Choice Requires="p14">
      <p:transition p14:dur="10" advTm="18000"/>
    </mc:Choice>
    <mc:Fallback xmlns="">
      <p:transition advTm="18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D6BA60C1-64AE-4462-BCF0-492095CD0B5F}"/>
              </a:ext>
            </a:extLst>
          </p:cNvPr>
          <p:cNvSpPr>
            <a:spLocks noGrp="1"/>
          </p:cNvSpPr>
          <p:nvPr>
            <p:ph idx="1"/>
          </p:nvPr>
        </p:nvSpPr>
        <p:spPr>
          <a:xfrm>
            <a:off x="1304925" y="2765824"/>
            <a:ext cx="16472712" cy="6527007"/>
          </a:xfrm>
        </p:spPr>
        <p:txBody>
          <a:bodyPr rtlCol="0">
            <a:noAutofit/>
          </a:bodyPr>
          <a:lstStyle/>
          <a:p>
            <a:pPr marL="0" indent="0">
              <a:lnSpc>
                <a:spcPct val="100000"/>
              </a:lnSpc>
              <a:spcBef>
                <a:spcPts val="0"/>
              </a:spcBef>
              <a:buClr>
                <a:srgbClr val="E94F3D"/>
              </a:buClr>
              <a:buNone/>
              <a:defRPr/>
            </a:pPr>
            <a:endParaRPr lang="en-US" sz="6000" dirty="0">
              <a:solidFill>
                <a:schemeClr val="tx1">
                  <a:lumMod val="75000"/>
                  <a:lumOff val="25000"/>
                </a:schemeClr>
              </a:solidFill>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endParaRPr lang="en-US" sz="6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304925" y="-1526481"/>
            <a:ext cx="15678150" cy="3441700"/>
          </a:xfrm>
        </p:spPr>
        <p:txBody>
          <a:bodyPr/>
          <a:lstStyle/>
          <a:p>
            <a:r>
              <a:rPr lang="en-US" dirty="0" smtClean="0">
                <a:solidFill>
                  <a:srgbClr val="E94F3D"/>
                </a:solidFill>
                <a:latin typeface="Campton Book" panose="00000500000000000000" pitchFamily="50" charset="0"/>
              </a:rPr>
              <a:t>The Good Neighbor Agreement</a:t>
            </a:r>
            <a:endParaRPr lang="en-US" dirty="0">
              <a:solidFill>
                <a:srgbClr val="E94F3D"/>
              </a:solidFill>
              <a:latin typeface="Campton Book" panose="00000500000000000000" pitchFamily="50" charset="0"/>
            </a:endParaRPr>
          </a:p>
        </p:txBody>
      </p:sp>
      <p:sp>
        <p:nvSpPr>
          <p:cNvPr id="2" name="Rectangle 1"/>
          <p:cNvSpPr/>
          <p:nvPr/>
        </p:nvSpPr>
        <p:spPr>
          <a:xfrm>
            <a:off x="1304925" y="3951835"/>
            <a:ext cx="15678149" cy="7171194"/>
          </a:xfrm>
          <a:prstGeom prst="rect">
            <a:avLst/>
          </a:prstGeom>
        </p:spPr>
        <p:txBody>
          <a:bodyPr wrap="square">
            <a:spAutoFit/>
          </a:bodyPr>
          <a:lstStyle/>
          <a:p>
            <a:pPr algn="l"/>
            <a:endParaRPr lang="en-US" sz="11500" dirty="0" smtClean="0">
              <a:solidFill>
                <a:srgbClr val="E94F3D"/>
              </a:solidFill>
              <a:latin typeface="Arial" panose="020B0604020202020204" pitchFamily="34" charset="0"/>
              <a:cs typeface="Arial" panose="020B0604020202020204" pitchFamily="34" charset="0"/>
            </a:endParaRPr>
          </a:p>
          <a:p>
            <a:pPr algn="l"/>
            <a:r>
              <a:rPr lang="en-US" sz="11500" dirty="0" smtClean="0">
                <a:solidFill>
                  <a:srgbClr val="E94F3D"/>
                </a:solidFill>
                <a:latin typeface="Arial" panose="020B0604020202020204" pitchFamily="34" charset="0"/>
                <a:cs typeface="Arial" panose="020B0604020202020204" pitchFamily="34" charset="0"/>
              </a:rPr>
              <a:t>8</a:t>
            </a:r>
            <a:r>
              <a:rPr lang="en-US" sz="11500" dirty="0" smtClean="0">
                <a:solidFill>
                  <a:srgbClr val="444444"/>
                </a:solidFill>
                <a:latin typeface="Arial" panose="020B0604020202020204" pitchFamily="34" charset="0"/>
                <a:cs typeface="Arial" panose="020B0604020202020204" pitchFamily="34" charset="0"/>
              </a:rPr>
              <a:t> </a:t>
            </a:r>
            <a:r>
              <a:rPr lang="en-US" sz="11500" dirty="0">
                <a:solidFill>
                  <a:srgbClr val="444444"/>
                </a:solidFill>
                <a:latin typeface="Arial" panose="020B0604020202020204" pitchFamily="34" charset="0"/>
                <a:cs typeface="Arial" panose="020B0604020202020204" pitchFamily="34" charset="0"/>
              </a:rPr>
              <a:t>largest cities </a:t>
            </a:r>
            <a:r>
              <a:rPr lang="en-US" sz="11500" dirty="0" smtClean="0">
                <a:solidFill>
                  <a:srgbClr val="444444"/>
                </a:solidFill>
                <a:latin typeface="Arial" panose="020B0604020202020204" pitchFamily="34" charset="0"/>
                <a:cs typeface="Arial" panose="020B0604020202020204" pitchFamily="34" charset="0"/>
              </a:rPr>
              <a:t>agreed</a:t>
            </a:r>
          </a:p>
          <a:p>
            <a:pPr algn="l"/>
            <a:endParaRPr lang="en-US" sz="11500" dirty="0" smtClean="0">
              <a:solidFill>
                <a:srgbClr val="444444"/>
              </a:solidFill>
              <a:latin typeface="Arial" panose="020B0604020202020204" pitchFamily="34" charset="0"/>
              <a:cs typeface="Arial" panose="020B0604020202020204" pitchFamily="34" charset="0"/>
            </a:endParaRPr>
          </a:p>
          <a:p>
            <a:pPr algn="l"/>
            <a:r>
              <a:rPr lang="en-US" sz="11500" dirty="0" smtClean="0">
                <a:solidFill>
                  <a:srgbClr val="E94F3D"/>
                </a:solidFill>
                <a:latin typeface="Arial" panose="020B0604020202020204" pitchFamily="34" charset="0"/>
                <a:cs typeface="Arial" panose="020B0604020202020204" pitchFamily="34" charset="0"/>
              </a:rPr>
              <a:t> </a:t>
            </a:r>
            <a:endParaRPr lang="en-US" sz="11500" dirty="0">
              <a:solidFill>
                <a:srgbClr val="4444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930535"/>
      </p:ext>
    </p:extLst>
  </p:cSld>
  <p:clrMapOvr>
    <a:masterClrMapping/>
  </p:clrMapOvr>
  <mc:AlternateContent xmlns:mc="http://schemas.openxmlformats.org/markup-compatibility/2006" xmlns:p14="http://schemas.microsoft.com/office/powerpoint/2010/main">
    <mc:Choice Requires="p14">
      <p:transition p14:dur="0" advTm="12000"/>
    </mc:Choice>
    <mc:Fallback xmlns="">
      <p:transition advTm="12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Image result for building it togeth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331609" y="11249247"/>
            <a:ext cx="1956391" cy="187133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600" b="0" i="0" u="none" strike="noStrike" cap="none" spc="0" normalizeH="0" baseline="0" dirty="0">
              <a:ln>
                <a:noFill/>
              </a:ln>
              <a:solidFill>
                <a:srgbClr val="000000"/>
              </a:solidFill>
              <a:effectLst/>
              <a:uFillTx/>
              <a:latin typeface="Gill Sans"/>
              <a:ea typeface="Gill Sans"/>
              <a:cs typeface="Gill Sans"/>
              <a:sym typeface="Gill San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014"/>
            <a:ext cx="18288000" cy="11950995"/>
          </a:xfrm>
          <a:prstGeom prst="rect">
            <a:avLst/>
          </a:prstGeom>
        </p:spPr>
      </p:pic>
    </p:spTree>
    <p:extLst>
      <p:ext uri="{BB962C8B-B14F-4D97-AF65-F5344CB8AC3E}">
        <p14:creationId xmlns:p14="http://schemas.microsoft.com/office/powerpoint/2010/main" val="281205866"/>
      </p:ext>
    </p:extLst>
  </p:cSld>
  <p:clrMapOvr>
    <a:masterClrMapping/>
  </p:clrMapOvr>
  <mc:AlternateContent xmlns:mc="http://schemas.openxmlformats.org/markup-compatibility/2006" xmlns:p14="http://schemas.microsoft.com/office/powerpoint/2010/main">
    <mc:Choice Requires="p14">
      <p:transition p14:dur="10" advTm="35000"/>
    </mc:Choice>
    <mc:Fallback xmlns="">
      <p:transition advTm="3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D6BA60C1-64AE-4462-BCF0-492095CD0B5F}"/>
              </a:ext>
            </a:extLst>
          </p:cNvPr>
          <p:cNvSpPr>
            <a:spLocks noGrp="1"/>
          </p:cNvSpPr>
          <p:nvPr>
            <p:ph idx="1"/>
          </p:nvPr>
        </p:nvSpPr>
        <p:spPr>
          <a:xfrm>
            <a:off x="1304925" y="2765824"/>
            <a:ext cx="16472712" cy="6527007"/>
          </a:xfrm>
        </p:spPr>
        <p:txBody>
          <a:bodyPr rtlCol="0">
            <a:noAutofit/>
          </a:bodyPr>
          <a:lstStyle/>
          <a:p>
            <a:pPr marL="0" indent="0">
              <a:lnSpc>
                <a:spcPct val="100000"/>
              </a:lnSpc>
              <a:spcBef>
                <a:spcPts val="0"/>
              </a:spcBef>
              <a:buClr>
                <a:srgbClr val="E94F3D"/>
              </a:buClr>
              <a:buNone/>
              <a:defRPr/>
            </a:pPr>
            <a:endParaRPr lang="en-US" sz="6000" dirty="0">
              <a:solidFill>
                <a:schemeClr val="tx1">
                  <a:lumMod val="75000"/>
                  <a:lumOff val="25000"/>
                </a:schemeClr>
              </a:solidFill>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endParaRPr lang="en-US" sz="6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304925" y="-1526481"/>
            <a:ext cx="15678150" cy="3441700"/>
          </a:xfrm>
        </p:spPr>
        <p:txBody>
          <a:bodyPr/>
          <a:lstStyle/>
          <a:p>
            <a:r>
              <a:rPr lang="en-US" dirty="0" smtClean="0">
                <a:solidFill>
                  <a:srgbClr val="E94F3D"/>
                </a:solidFill>
                <a:latin typeface="Campton Book" panose="00000500000000000000" pitchFamily="50" charset="0"/>
              </a:rPr>
              <a:t>The Good Neighbor Agreement</a:t>
            </a:r>
            <a:endParaRPr lang="en-US" dirty="0">
              <a:solidFill>
                <a:srgbClr val="E94F3D"/>
              </a:solidFill>
              <a:latin typeface="Campton Book" panose="00000500000000000000" pitchFamily="50" charset="0"/>
            </a:endParaRPr>
          </a:p>
        </p:txBody>
      </p:sp>
      <p:sp>
        <p:nvSpPr>
          <p:cNvPr id="2" name="Rectangle 1"/>
          <p:cNvSpPr/>
          <p:nvPr/>
        </p:nvSpPr>
        <p:spPr>
          <a:xfrm>
            <a:off x="1304926" y="1942644"/>
            <a:ext cx="15678149" cy="9818072"/>
          </a:xfrm>
          <a:prstGeom prst="rect">
            <a:avLst/>
          </a:prstGeom>
        </p:spPr>
        <p:txBody>
          <a:bodyPr wrap="square">
            <a:spAutoFit/>
          </a:bodyPr>
          <a:lstStyle/>
          <a:p>
            <a:pPr algn="l"/>
            <a:r>
              <a:rPr lang="en-US" sz="6600" dirty="0" smtClean="0">
                <a:solidFill>
                  <a:srgbClr val="444444"/>
                </a:solidFill>
                <a:latin typeface="Arial" panose="020B0604020202020204" pitchFamily="34" charset="0"/>
                <a:cs typeface="Arial" panose="020B0604020202020204" pitchFamily="34" charset="0"/>
              </a:rPr>
              <a:t>“</a:t>
            </a:r>
            <a:r>
              <a:rPr lang="en-US" sz="6600" dirty="0">
                <a:solidFill>
                  <a:srgbClr val="444444"/>
                </a:solidFill>
                <a:latin typeface="Arial" panose="020B0604020202020204" pitchFamily="34" charset="0"/>
                <a:cs typeface="Arial" panose="020B0604020202020204" pitchFamily="34" charset="0"/>
              </a:rPr>
              <a:t>This is a historic </a:t>
            </a:r>
            <a:r>
              <a:rPr lang="en-US" sz="6600" dirty="0" smtClean="0">
                <a:solidFill>
                  <a:srgbClr val="444444"/>
                </a:solidFill>
                <a:latin typeface="Arial" panose="020B0604020202020204" pitchFamily="34" charset="0"/>
                <a:cs typeface="Arial" panose="020B0604020202020204" pitchFamily="34" charset="0"/>
              </a:rPr>
              <a:t>achievement. Our </a:t>
            </a:r>
            <a:r>
              <a:rPr lang="en-US" sz="6600" dirty="0">
                <a:solidFill>
                  <a:srgbClr val="444444"/>
                </a:solidFill>
                <a:latin typeface="Arial" panose="020B0604020202020204" pitchFamily="34" charset="0"/>
                <a:cs typeface="Arial" panose="020B0604020202020204" pitchFamily="34" charset="0"/>
              </a:rPr>
              <a:t>conversations leading up to this moment are already having an impact on the way business is being done in Jefferson </a:t>
            </a:r>
            <a:r>
              <a:rPr lang="en-US" sz="6600" dirty="0" smtClean="0">
                <a:solidFill>
                  <a:srgbClr val="444444"/>
                </a:solidFill>
                <a:latin typeface="Arial" panose="020B0604020202020204" pitchFamily="34" charset="0"/>
                <a:cs typeface="Arial" panose="020B0604020202020204" pitchFamily="34" charset="0"/>
              </a:rPr>
              <a:t>County….this </a:t>
            </a:r>
            <a:r>
              <a:rPr lang="en-US" sz="6600" dirty="0">
                <a:solidFill>
                  <a:srgbClr val="444444"/>
                </a:solidFill>
                <a:latin typeface="Arial" panose="020B0604020202020204" pitchFamily="34" charset="0"/>
                <a:cs typeface="Arial" panose="020B0604020202020204" pitchFamily="34" charset="0"/>
              </a:rPr>
              <a:t>pact will lay a better foundation for the future of our county, each of our cities, and our children and grandchildren</a:t>
            </a:r>
            <a:r>
              <a:rPr lang="en-US" sz="6600" dirty="0" smtClean="0">
                <a:solidFill>
                  <a:srgbClr val="444444"/>
                </a:solidFill>
                <a:latin typeface="Arial" panose="020B0604020202020204" pitchFamily="34" charset="0"/>
                <a:cs typeface="Arial" panose="020B0604020202020204" pitchFamily="34" charset="0"/>
              </a:rPr>
              <a:t>.”</a:t>
            </a:r>
          </a:p>
          <a:p>
            <a:pPr algn="l"/>
            <a:endParaRPr lang="en-US" sz="6000" dirty="0">
              <a:solidFill>
                <a:srgbClr val="444444"/>
              </a:solidFill>
              <a:latin typeface="Arial" panose="020B0604020202020204" pitchFamily="34" charset="0"/>
              <a:cs typeface="Arial" panose="020B0604020202020204" pitchFamily="34" charset="0"/>
            </a:endParaRPr>
          </a:p>
          <a:p>
            <a:pPr algn="l"/>
            <a:r>
              <a:rPr lang="en-US" sz="4400" dirty="0" smtClean="0">
                <a:solidFill>
                  <a:srgbClr val="444444"/>
                </a:solidFill>
                <a:latin typeface="Arial" panose="020B0604020202020204" pitchFamily="34" charset="0"/>
                <a:cs typeface="Arial" panose="020B0604020202020204" pitchFamily="34" charset="0"/>
              </a:rPr>
              <a:t>Center </a:t>
            </a:r>
            <a:r>
              <a:rPr lang="en-US" sz="4400" dirty="0">
                <a:solidFill>
                  <a:srgbClr val="444444"/>
                </a:solidFill>
                <a:latin typeface="Arial" panose="020B0604020202020204" pitchFamily="34" charset="0"/>
                <a:cs typeface="Arial" panose="020B0604020202020204" pitchFamily="34" charset="0"/>
              </a:rPr>
              <a:t>Point Mayor Tom Henderson</a:t>
            </a:r>
            <a:r>
              <a:rPr lang="en-US" sz="4400" dirty="0" smtClean="0">
                <a:solidFill>
                  <a:srgbClr val="444444"/>
                </a:solidFill>
                <a:latin typeface="Arial" panose="020B0604020202020204" pitchFamily="34" charset="0"/>
                <a:cs typeface="Arial" panose="020B0604020202020204" pitchFamily="34" charset="0"/>
              </a:rPr>
              <a:t>, president </a:t>
            </a:r>
            <a:r>
              <a:rPr lang="en-US" sz="4400" dirty="0">
                <a:solidFill>
                  <a:srgbClr val="444444"/>
                </a:solidFill>
                <a:latin typeface="Arial" panose="020B0604020202020204" pitchFamily="34" charset="0"/>
                <a:cs typeface="Arial" panose="020B0604020202020204" pitchFamily="34" charset="0"/>
              </a:rPr>
              <a:t>of the </a:t>
            </a:r>
            <a:r>
              <a:rPr lang="en-US" sz="4400" dirty="0" err="1" smtClean="0">
                <a:solidFill>
                  <a:srgbClr val="444444"/>
                </a:solidFill>
                <a:latin typeface="Arial" panose="020B0604020202020204" pitchFamily="34" charset="0"/>
                <a:cs typeface="Arial" panose="020B0604020202020204" pitchFamily="34" charset="0"/>
              </a:rPr>
              <a:t>JCMA</a:t>
            </a:r>
            <a:endParaRPr lang="en-US" sz="4400" dirty="0">
              <a:solidFill>
                <a:srgbClr val="4444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5389079"/>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pton Book" panose="00000500000000000000" pitchFamily="50" charset="0"/>
              </a:rPr>
              <a:t>Biggest Obstacle?</a:t>
            </a:r>
            <a:endParaRPr lang="en-US" dirty="0">
              <a:latin typeface="Campton Book" panose="00000500000000000000" pitchFamily="50" charset="0"/>
            </a:endParaRPr>
          </a:p>
        </p:txBody>
      </p:sp>
    </p:spTree>
    <p:extLst>
      <p:ext uri="{BB962C8B-B14F-4D97-AF65-F5344CB8AC3E}">
        <p14:creationId xmlns:p14="http://schemas.microsoft.com/office/powerpoint/2010/main" val="1984762316"/>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8559" y="1499190"/>
            <a:ext cx="13507890" cy="9898912"/>
          </a:xfrm>
          <a:prstGeom prst="rect">
            <a:avLst/>
          </a:prstGeom>
        </p:spPr>
      </p:pic>
      <p:sp>
        <p:nvSpPr>
          <p:cNvPr id="8" name="TextBox 7"/>
          <p:cNvSpPr txBox="1"/>
          <p:nvPr/>
        </p:nvSpPr>
        <p:spPr>
          <a:xfrm>
            <a:off x="16311716" y="11398102"/>
            <a:ext cx="1976284" cy="231789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600" b="0" i="0" u="none" strike="noStrike" cap="none" spc="0" normalizeH="0" baseline="0" dirty="0">
              <a:ln>
                <a:noFill/>
              </a:ln>
              <a:solidFill>
                <a:srgbClr val="000000"/>
              </a:solidFill>
              <a:effectLst/>
              <a:uFillTx/>
              <a:latin typeface="Gill Sans"/>
              <a:ea typeface="Gill Sans"/>
              <a:cs typeface="Gill Sans"/>
              <a:sym typeface="Gill Sans"/>
            </a:endParaRPr>
          </a:p>
        </p:txBody>
      </p:sp>
    </p:spTree>
    <p:extLst>
      <p:ext uri="{BB962C8B-B14F-4D97-AF65-F5344CB8AC3E}">
        <p14:creationId xmlns:p14="http://schemas.microsoft.com/office/powerpoint/2010/main" val="1200328309"/>
      </p:ext>
    </p:extLst>
  </p:cSld>
  <p:clrMapOvr>
    <a:masterClrMapping/>
  </p:clrMapOvr>
  <mc:AlternateContent xmlns:mc="http://schemas.openxmlformats.org/markup-compatibility/2006" xmlns:p14="http://schemas.microsoft.com/office/powerpoint/2010/main">
    <mc:Choice Requires="p14">
      <p:transition p14:dur="0" advTm="17000"/>
    </mc:Choice>
    <mc:Fallback xmlns="">
      <p:transition advTm="17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4925" y="4569017"/>
            <a:ext cx="5634038" cy="3970318"/>
          </a:xfrm>
          <a:prstGeom prst="rect">
            <a:avLst/>
          </a:prstGeom>
        </p:spPr>
        <p:txBody>
          <a:bodyPr wrap="square">
            <a:spAutoFit/>
          </a:bodyPr>
          <a:lstStyle/>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r>
              <a:rPr lang="en-US" sz="4200" b="1" dirty="0">
                <a:solidFill>
                  <a:srgbClr val="444444"/>
                </a:solidFill>
                <a:latin typeface="Gotham Book" panose="02000603040000020004" pitchFamily="2" charset="0"/>
              </a:rPr>
              <a:t> </a:t>
            </a:r>
          </a:p>
          <a:p>
            <a:pPr algn="l"/>
            <a:endParaRPr lang="en-US" sz="4200" b="1" dirty="0">
              <a:solidFill>
                <a:srgbClr val="444444"/>
              </a:solidFill>
              <a:latin typeface="Gotham Book" panose="02000603040000020004" pitchFamily="2" charset="0"/>
            </a:endParaRPr>
          </a:p>
        </p:txBody>
      </p:sp>
      <p:sp>
        <p:nvSpPr>
          <p:cNvPr id="9" name="Rectangle 8"/>
          <p:cNvSpPr/>
          <p:nvPr/>
        </p:nvSpPr>
        <p:spPr>
          <a:xfrm>
            <a:off x="2005781" y="1150374"/>
            <a:ext cx="15810272" cy="11887200"/>
          </a:xfrm>
          <a:prstGeom prst="rect">
            <a:avLst/>
          </a:prstGeom>
          <a:blipFill dpi="0" rotWithShape="1">
            <a:blip r:embed="rId3">
              <a:alphaModFix amt="9000"/>
            </a:blip>
            <a:srcRect/>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0" name="TextBox 9"/>
          <p:cNvSpPr txBox="1"/>
          <p:nvPr/>
        </p:nvSpPr>
        <p:spPr>
          <a:xfrm>
            <a:off x="1304925" y="2507226"/>
            <a:ext cx="15301759" cy="7489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smtClean="0">
                <a:ln>
                  <a:noFill/>
                </a:ln>
                <a:solidFill>
                  <a:srgbClr val="444444"/>
                </a:solidFill>
                <a:effectLst/>
                <a:uFillTx/>
                <a:latin typeface="Arial" panose="020B0604020202020204" pitchFamily="34" charset="0"/>
                <a:cs typeface="Arial" panose="020B0604020202020204" pitchFamily="34" charset="0"/>
                <a:sym typeface="Gill Sans"/>
              </a:rPr>
              <a:t>Is Birmingham fragmented?</a:t>
            </a:r>
          </a:p>
          <a:p>
            <a:pPr marL="0" marR="0" indent="0" algn="ctr" defTabSz="825500" rtl="0" fontAlgn="auto" latinLnBrk="0" hangingPunct="0">
              <a:lnSpc>
                <a:spcPct val="100000"/>
              </a:lnSpc>
              <a:spcBef>
                <a:spcPts val="0"/>
              </a:spcBef>
              <a:spcAft>
                <a:spcPts val="0"/>
              </a:spcAft>
              <a:buClrTx/>
              <a:buSzTx/>
              <a:buFontTx/>
              <a:buNone/>
              <a:tabLst/>
            </a:pPr>
            <a:endParaRPr lang="en-US" sz="9600" dirty="0">
              <a:solidFill>
                <a:srgbClr val="444444"/>
              </a:solidFill>
              <a:latin typeface="Arial" panose="020B0604020202020204" pitchFamily="34" charset="0"/>
              <a:cs typeface="Arial" panose="020B0604020202020204" pitchFamily="34" charset="0"/>
            </a:endParaRPr>
          </a:p>
          <a:p>
            <a:pPr marL="0" marR="0" indent="0" algn="ctr" defTabSz="8255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smtClean="0">
                <a:ln>
                  <a:noFill/>
                </a:ln>
                <a:solidFill>
                  <a:srgbClr val="444444"/>
                </a:solidFill>
                <a:effectLst/>
                <a:uFillTx/>
                <a:latin typeface="Arial" panose="020B0604020202020204" pitchFamily="34" charset="0"/>
                <a:cs typeface="Arial" panose="020B0604020202020204" pitchFamily="34" charset="0"/>
                <a:sym typeface="Gill Sans"/>
              </a:rPr>
              <a:t>Does</a:t>
            </a:r>
            <a:r>
              <a:rPr kumimoji="0" lang="en-US" sz="9600" b="0" i="0" u="none" strike="noStrike" cap="none" spc="0" normalizeH="0" dirty="0" smtClean="0">
                <a:ln>
                  <a:noFill/>
                </a:ln>
                <a:solidFill>
                  <a:srgbClr val="444444"/>
                </a:solidFill>
                <a:effectLst/>
                <a:uFillTx/>
                <a:latin typeface="Arial" panose="020B0604020202020204" pitchFamily="34" charset="0"/>
                <a:cs typeface="Arial" panose="020B0604020202020204" pitchFamily="34" charset="0"/>
                <a:sym typeface="Gill Sans"/>
              </a:rPr>
              <a:t> fragmentation matter?</a:t>
            </a:r>
          </a:p>
          <a:p>
            <a:pPr marL="0" marR="0" indent="0" algn="ctr" defTabSz="825500" rtl="0" fontAlgn="auto" latinLnBrk="0" hangingPunct="0">
              <a:lnSpc>
                <a:spcPct val="100000"/>
              </a:lnSpc>
              <a:spcBef>
                <a:spcPts val="0"/>
              </a:spcBef>
              <a:spcAft>
                <a:spcPts val="0"/>
              </a:spcAft>
              <a:buClrTx/>
              <a:buSzTx/>
              <a:buFontTx/>
              <a:buNone/>
              <a:tabLst/>
            </a:pPr>
            <a:endParaRPr lang="en-US" sz="9600" dirty="0">
              <a:solidFill>
                <a:srgbClr val="444444"/>
              </a:solidFill>
              <a:latin typeface="Arial" panose="020B0604020202020204" pitchFamily="34" charset="0"/>
              <a:cs typeface="Arial" panose="020B0604020202020204" pitchFamily="34" charset="0"/>
            </a:endParaRPr>
          </a:p>
          <a:p>
            <a:pPr marL="0" marR="0" indent="0" algn="l" defTabSz="825500" rtl="0" fontAlgn="auto" latinLnBrk="0" hangingPunct="0">
              <a:lnSpc>
                <a:spcPct val="100000"/>
              </a:lnSpc>
              <a:spcBef>
                <a:spcPts val="0"/>
              </a:spcBef>
              <a:spcAft>
                <a:spcPts val="0"/>
              </a:spcAft>
              <a:buClrTx/>
              <a:buSzTx/>
              <a:buFontTx/>
              <a:buNone/>
              <a:tabLst/>
            </a:pPr>
            <a:r>
              <a:rPr kumimoji="0" lang="en-US" sz="9600" b="0" i="0" u="none" strike="noStrike" cap="none" spc="0" normalizeH="0" dirty="0" smtClean="0">
                <a:ln>
                  <a:noFill/>
                </a:ln>
                <a:solidFill>
                  <a:srgbClr val="444444"/>
                </a:solidFill>
                <a:effectLst/>
                <a:uFillTx/>
                <a:latin typeface="Arial" panose="020B0604020202020204" pitchFamily="34" charset="0"/>
                <a:cs typeface="Arial" panose="020B0604020202020204" pitchFamily="34" charset="0"/>
                <a:sym typeface="Gill Sans"/>
              </a:rPr>
              <a:t>What options do we have?</a:t>
            </a:r>
            <a:endParaRPr kumimoji="0" lang="en-US" sz="9600" b="0" i="0" u="none" strike="noStrike" cap="none" spc="0" normalizeH="0" baseline="0" dirty="0">
              <a:ln>
                <a:noFill/>
              </a:ln>
              <a:solidFill>
                <a:srgbClr val="444444"/>
              </a:solidFill>
              <a:effectLst/>
              <a:uFillTx/>
              <a:latin typeface="Arial" panose="020B0604020202020204" pitchFamily="34" charset="0"/>
              <a:cs typeface="Arial" panose="020B0604020202020204" pitchFamily="34" charset="0"/>
              <a:sym typeface="Gill Sans"/>
            </a:endParaRPr>
          </a:p>
        </p:txBody>
      </p:sp>
    </p:spTree>
    <p:extLst>
      <p:ext uri="{BB962C8B-B14F-4D97-AF65-F5344CB8AC3E}">
        <p14:creationId xmlns:p14="http://schemas.microsoft.com/office/powerpoint/2010/main" val="25361496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2501797"/>
            <a:ext cx="18288000" cy="12142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600" b="0" i="0" u="none" strike="noStrike" cap="none" spc="0" normalizeH="0" baseline="0" dirty="0">
              <a:ln>
                <a:noFill/>
              </a:ln>
              <a:solidFill>
                <a:srgbClr val="000000"/>
              </a:solidFill>
              <a:effectLst/>
              <a:uFillTx/>
              <a:latin typeface="Gill Sans"/>
              <a:ea typeface="Gill Sans"/>
              <a:cs typeface="Gill Sans"/>
              <a:sym typeface="Gill Sans"/>
            </a:endParaRPr>
          </a:p>
        </p:txBody>
      </p:sp>
      <p:grpSp>
        <p:nvGrpSpPr>
          <p:cNvPr id="6" name="Group 5"/>
          <p:cNvGrpSpPr/>
          <p:nvPr/>
        </p:nvGrpSpPr>
        <p:grpSpPr>
          <a:xfrm>
            <a:off x="4914900" y="1496661"/>
            <a:ext cx="10029825" cy="11005136"/>
            <a:chOff x="5833830" y="104169"/>
            <a:chExt cx="10029825" cy="11005136"/>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830" y="104169"/>
              <a:ext cx="9486900" cy="5336382"/>
            </a:xfrm>
            <a:prstGeom prst="rect">
              <a:avLst/>
            </a:prstGeom>
          </p:spPr>
        </p:pic>
        <p:sp>
          <p:nvSpPr>
            <p:cNvPr id="8" name="Rectangle 7"/>
            <p:cNvSpPr/>
            <p:nvPr/>
          </p:nvSpPr>
          <p:spPr>
            <a:xfrm>
              <a:off x="6657137" y="6123325"/>
              <a:ext cx="9206518" cy="4985980"/>
            </a:xfrm>
            <a:prstGeom prst="rect">
              <a:avLst/>
            </a:prstGeom>
          </p:spPr>
          <p:txBody>
            <a:bodyPr wrap="square">
              <a:spAutoFit/>
            </a:bodyPr>
            <a:lstStyle/>
            <a:p>
              <a:pPr algn="l"/>
              <a:r>
                <a:rPr lang="pt-BR" sz="3600" dirty="0">
                  <a:solidFill>
                    <a:srgbClr val="575756"/>
                  </a:solidFill>
                  <a:latin typeface="Gotham Book" panose="02000603040000020004" pitchFamily="2" charset="0"/>
                </a:rPr>
                <a:t>P.O. BOX 293931 </a:t>
              </a:r>
            </a:p>
            <a:p>
              <a:pPr algn="l"/>
              <a:r>
                <a:rPr lang="en-US" sz="3600" dirty="0">
                  <a:solidFill>
                    <a:srgbClr val="575756"/>
                  </a:solidFill>
                  <a:latin typeface="Gotham Book" panose="02000603040000020004" pitchFamily="2" charset="0"/>
                </a:rPr>
                <a:t>800 LAKESHORE DRIVE</a:t>
              </a:r>
            </a:p>
            <a:p>
              <a:pPr algn="l"/>
              <a:r>
                <a:rPr lang="en-US" sz="3600" dirty="0">
                  <a:solidFill>
                    <a:srgbClr val="575756"/>
                  </a:solidFill>
                  <a:latin typeface="Gotham Book" panose="02000603040000020004" pitchFamily="2" charset="0"/>
                </a:rPr>
                <a:t>219 BROOKS HALL </a:t>
              </a:r>
            </a:p>
            <a:p>
              <a:pPr marR="818" algn="l"/>
              <a:r>
                <a:rPr lang="en-US" sz="3600" dirty="0">
                  <a:solidFill>
                    <a:srgbClr val="575756"/>
                  </a:solidFill>
                  <a:latin typeface="Gotham Book" panose="02000603040000020004" pitchFamily="2" charset="0"/>
                </a:rPr>
                <a:t>BIRMINGHAM, ALABAMA 35229 </a:t>
              </a:r>
            </a:p>
            <a:p>
              <a:pPr algn="l"/>
              <a:r>
                <a:rPr lang="en-US" sz="3600" dirty="0">
                  <a:solidFill>
                    <a:srgbClr val="575756"/>
                  </a:solidFill>
                  <a:latin typeface="Gotham Book" panose="02000603040000020004" pitchFamily="2" charset="0"/>
                </a:rPr>
                <a:t>205-726-2482 </a:t>
              </a:r>
              <a:br>
                <a:rPr lang="en-US" sz="3600" dirty="0">
                  <a:solidFill>
                    <a:srgbClr val="575756"/>
                  </a:solidFill>
                  <a:latin typeface="Gotham Book" panose="02000603040000020004" pitchFamily="2" charset="0"/>
                </a:rPr>
              </a:br>
              <a:r>
                <a:rPr lang="en-US" sz="3600" dirty="0">
                  <a:solidFill>
                    <a:srgbClr val="E44431"/>
                  </a:solidFill>
                  <a:latin typeface="Gotham Book" panose="02000603040000020004" pitchFamily="2" charset="0"/>
                </a:rPr>
                <a:t>PARCALABAMA.ORG </a:t>
              </a:r>
              <a:br>
                <a:rPr lang="en-US" sz="3600" dirty="0">
                  <a:solidFill>
                    <a:srgbClr val="E44431"/>
                  </a:solidFill>
                  <a:latin typeface="Gotham Book" panose="02000603040000020004" pitchFamily="2" charset="0"/>
                </a:rPr>
              </a:br>
              <a:r>
                <a:rPr lang="en-US" sz="3600" dirty="0">
                  <a:solidFill>
                    <a:srgbClr val="E44431"/>
                  </a:solidFill>
                  <a:latin typeface="Gotham Book" panose="02000603040000020004" pitchFamily="2" charset="0"/>
                </a:rPr>
                <a:t>Facebook: </a:t>
              </a:r>
              <a:r>
                <a:rPr lang="en-US" sz="3600" dirty="0">
                  <a:solidFill>
                    <a:srgbClr val="444444"/>
                  </a:solidFill>
                  <a:latin typeface="Gotham Book" panose="02000603040000020004" pitchFamily="2" charset="0"/>
                </a:rPr>
                <a:t>PARCA.AL</a:t>
              </a:r>
            </a:p>
            <a:p>
              <a:pPr algn="l"/>
              <a:r>
                <a:rPr lang="en-US" sz="3600" dirty="0">
                  <a:solidFill>
                    <a:srgbClr val="E94F3D"/>
                  </a:solidFill>
                  <a:latin typeface="Gotham Book" panose="02000603040000020004" pitchFamily="2" charset="0"/>
                </a:rPr>
                <a:t>Twitter</a:t>
              </a:r>
              <a:r>
                <a:rPr lang="en-US" sz="3600" dirty="0">
                  <a:solidFill>
                    <a:srgbClr val="444444"/>
                  </a:solidFill>
                  <a:latin typeface="Gotham Book" panose="02000603040000020004" pitchFamily="2" charset="0"/>
                </a:rPr>
                <a:t>: PARCAlabama</a:t>
              </a:r>
            </a:p>
            <a:p>
              <a:pPr algn="l"/>
              <a:endParaRPr lang="en-US" sz="1500" dirty="0">
                <a:solidFill>
                  <a:srgbClr val="E44431"/>
                </a:solidFill>
                <a:latin typeface="Gotham Book" panose="02000603040000020004" pitchFamily="2" charset="0"/>
              </a:endParaRPr>
            </a:p>
            <a:p>
              <a:pPr algn="l"/>
              <a:endParaRPr lang="en-US" sz="1500" dirty="0">
                <a:solidFill>
                  <a:srgbClr val="E44431"/>
                </a:solidFill>
                <a:latin typeface="Gotham Book" panose="02000603040000020004" pitchFamily="2" charset="0"/>
              </a:endParaRPr>
            </a:p>
          </p:txBody>
        </p:sp>
      </p:grpSp>
      <p:sp>
        <p:nvSpPr>
          <p:cNvPr id="2" name="TextBox 1"/>
          <p:cNvSpPr txBox="1"/>
          <p:nvPr/>
        </p:nvSpPr>
        <p:spPr>
          <a:xfrm>
            <a:off x="16671851" y="11334307"/>
            <a:ext cx="1616149" cy="223283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600" b="0" i="0" u="none" strike="noStrike" cap="none" spc="0" normalizeH="0" baseline="0" dirty="0">
              <a:ln>
                <a:noFill/>
              </a:ln>
              <a:solidFill>
                <a:srgbClr val="000000"/>
              </a:solidFill>
              <a:effectLst/>
              <a:uFillTx/>
              <a:latin typeface="Gill Sans"/>
              <a:ea typeface="Gill Sans"/>
              <a:cs typeface="Gill Sans"/>
              <a:sym typeface="Gill Sans"/>
            </a:endParaRPr>
          </a:p>
        </p:txBody>
      </p:sp>
    </p:spTree>
    <p:extLst>
      <p:ext uri="{BB962C8B-B14F-4D97-AF65-F5344CB8AC3E}">
        <p14:creationId xmlns:p14="http://schemas.microsoft.com/office/powerpoint/2010/main" val="2716909163"/>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925" y="-1526481"/>
            <a:ext cx="15678150" cy="3441700"/>
          </a:xfrm>
        </p:spPr>
        <p:txBody>
          <a:bodyPr/>
          <a:lstStyle/>
          <a:p>
            <a:r>
              <a:rPr lang="en-US" dirty="0" smtClean="0">
                <a:solidFill>
                  <a:srgbClr val="E94F3D"/>
                </a:solidFill>
                <a:latin typeface="Campton Book" panose="00000500000000000000" pitchFamily="50" charset="0"/>
              </a:rPr>
              <a:t>Birmingham is Fragmented</a:t>
            </a:r>
            <a:endParaRPr lang="en-US" dirty="0">
              <a:solidFill>
                <a:srgbClr val="E94F3D"/>
              </a:solidFill>
              <a:latin typeface="Campton Book" panose="00000500000000000000" pitchFamily="50" charset="0"/>
            </a:endParaRPr>
          </a:p>
        </p:txBody>
      </p:sp>
      <p:sp>
        <p:nvSpPr>
          <p:cNvPr id="4" name="Rectangle 3"/>
          <p:cNvSpPr/>
          <p:nvPr/>
        </p:nvSpPr>
        <p:spPr>
          <a:xfrm>
            <a:off x="1304925" y="4569017"/>
            <a:ext cx="5634038" cy="3970318"/>
          </a:xfrm>
          <a:prstGeom prst="rect">
            <a:avLst/>
          </a:prstGeom>
        </p:spPr>
        <p:txBody>
          <a:bodyPr wrap="square">
            <a:spAutoFit/>
          </a:bodyPr>
          <a:lstStyle/>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r>
              <a:rPr lang="en-US" sz="4200" b="1" dirty="0">
                <a:solidFill>
                  <a:srgbClr val="444444"/>
                </a:solidFill>
                <a:latin typeface="Gotham Book" panose="02000603040000020004" pitchFamily="2" charset="0"/>
              </a:rPr>
              <a:t> </a:t>
            </a:r>
          </a:p>
          <a:p>
            <a:pPr algn="l"/>
            <a:endParaRPr lang="en-US" sz="4200" b="1" dirty="0">
              <a:solidFill>
                <a:srgbClr val="444444"/>
              </a:solidFill>
              <a:latin typeface="Gotham Book" panose="02000603040000020004" pitchFamily="2" charset="0"/>
            </a:endParaRPr>
          </a:p>
        </p:txBody>
      </p:sp>
      <p:pic>
        <p:nvPicPr>
          <p:cNvPr id="3" name="Picture 2"/>
          <p:cNvPicPr>
            <a:picLocks noChangeAspect="1"/>
          </p:cNvPicPr>
          <p:nvPr/>
        </p:nvPicPr>
        <p:blipFill>
          <a:blip r:embed="rId3"/>
          <a:stretch>
            <a:fillRect/>
          </a:stretch>
        </p:blipFill>
        <p:spPr>
          <a:xfrm>
            <a:off x="1304925" y="1915219"/>
            <a:ext cx="14491031" cy="10646620"/>
          </a:xfrm>
          <a:prstGeom prst="rect">
            <a:avLst/>
          </a:prstGeom>
        </p:spPr>
      </p:pic>
    </p:spTree>
    <p:extLst>
      <p:ext uri="{BB962C8B-B14F-4D97-AF65-F5344CB8AC3E}">
        <p14:creationId xmlns:p14="http://schemas.microsoft.com/office/powerpoint/2010/main" val="253064292"/>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925" y="-1526481"/>
            <a:ext cx="15678150" cy="3441700"/>
          </a:xfrm>
        </p:spPr>
        <p:txBody>
          <a:bodyPr/>
          <a:lstStyle/>
          <a:p>
            <a:r>
              <a:rPr lang="en-US" dirty="0" smtClean="0">
                <a:solidFill>
                  <a:srgbClr val="E94F3D"/>
                </a:solidFill>
                <a:latin typeface="Campton Book" panose="00000500000000000000" pitchFamily="50" charset="0"/>
              </a:rPr>
              <a:t>Birmingham is Fragmented</a:t>
            </a:r>
            <a:endParaRPr lang="en-US" dirty="0">
              <a:solidFill>
                <a:srgbClr val="E94F3D"/>
              </a:solidFill>
              <a:latin typeface="Campton Book" panose="00000500000000000000" pitchFamily="50" charset="0"/>
            </a:endParaRPr>
          </a:p>
        </p:txBody>
      </p:sp>
      <p:sp>
        <p:nvSpPr>
          <p:cNvPr id="4" name="Rectangle 3"/>
          <p:cNvSpPr/>
          <p:nvPr/>
        </p:nvSpPr>
        <p:spPr>
          <a:xfrm>
            <a:off x="1304925" y="4569017"/>
            <a:ext cx="5634038" cy="3970318"/>
          </a:xfrm>
          <a:prstGeom prst="rect">
            <a:avLst/>
          </a:prstGeom>
        </p:spPr>
        <p:txBody>
          <a:bodyPr wrap="square">
            <a:spAutoFit/>
          </a:bodyPr>
          <a:lstStyle/>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r>
              <a:rPr lang="en-US" sz="4200" b="1" dirty="0">
                <a:solidFill>
                  <a:srgbClr val="444444"/>
                </a:solidFill>
                <a:latin typeface="Gotham Book" panose="02000603040000020004" pitchFamily="2" charset="0"/>
              </a:rPr>
              <a:t> </a:t>
            </a:r>
          </a:p>
          <a:p>
            <a:pPr algn="l"/>
            <a:endParaRPr lang="en-US" sz="4200" b="1" dirty="0">
              <a:solidFill>
                <a:srgbClr val="444444"/>
              </a:solidFill>
              <a:latin typeface="Gotham Book" panose="02000603040000020004" pitchFamily="2" charset="0"/>
            </a:endParaRPr>
          </a:p>
        </p:txBody>
      </p:sp>
      <p:sp>
        <p:nvSpPr>
          <p:cNvPr id="5" name="Rectangle 4"/>
          <p:cNvSpPr/>
          <p:nvPr/>
        </p:nvSpPr>
        <p:spPr>
          <a:xfrm>
            <a:off x="1304925" y="2232837"/>
            <a:ext cx="15140763" cy="10334847"/>
          </a:xfrm>
          <a:prstGeom prst="rect">
            <a:avLst/>
          </a:prstGeom>
          <a:blipFill dpi="0" rotWithShape="1">
            <a:blip r:embed="rId3">
              <a:alphaModFix amt="14000"/>
            </a:blip>
            <a:srcRect/>
            <a:stretch>
              <a:fillRect/>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6" name="TextBox 5"/>
          <p:cNvSpPr txBox="1"/>
          <p:nvPr/>
        </p:nvSpPr>
        <p:spPr>
          <a:xfrm>
            <a:off x="350875" y="2929805"/>
            <a:ext cx="17586250" cy="783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defTabSz="619125"/>
            <a:endParaRPr lang="en-US" sz="7200" dirty="0" smtClean="0">
              <a:solidFill>
                <a:srgbClr val="444444"/>
              </a:solidFill>
              <a:latin typeface="Arial" panose="020B0604020202020204" pitchFamily="34" charset="0"/>
              <a:cs typeface="Arial" panose="020B0604020202020204" pitchFamily="34" charset="0"/>
            </a:endParaRPr>
          </a:p>
          <a:p>
            <a:pPr defTabSz="619125"/>
            <a:r>
              <a:rPr lang="en-US" sz="7200" dirty="0" smtClean="0">
                <a:solidFill>
                  <a:srgbClr val="444444"/>
                </a:solidFill>
                <a:latin typeface="Arial" panose="020B0604020202020204" pitchFamily="34" charset="0"/>
                <a:cs typeface="Arial" panose="020B0604020202020204" pitchFamily="34" charset="0"/>
              </a:rPr>
              <a:t>0.5 governments per 10,000, </a:t>
            </a:r>
          </a:p>
          <a:p>
            <a:pPr defTabSz="619125"/>
            <a:r>
              <a:rPr lang="en-US" sz="7200" dirty="0" smtClean="0">
                <a:solidFill>
                  <a:srgbClr val="E94F3D"/>
                </a:solidFill>
                <a:latin typeface="Arial" panose="020B0604020202020204" pitchFamily="34" charset="0"/>
                <a:cs typeface="Arial" panose="020B0604020202020204" pitchFamily="34" charset="0"/>
              </a:rPr>
              <a:t>#4 </a:t>
            </a:r>
            <a:r>
              <a:rPr lang="en-US" sz="7200" dirty="0" smtClean="0">
                <a:solidFill>
                  <a:srgbClr val="444444"/>
                </a:solidFill>
                <a:latin typeface="Arial" panose="020B0604020202020204" pitchFamily="34" charset="0"/>
                <a:cs typeface="Arial" panose="020B0604020202020204" pitchFamily="34" charset="0"/>
              </a:rPr>
              <a:t>in southeast</a:t>
            </a:r>
          </a:p>
          <a:p>
            <a:pPr defTabSz="619125"/>
            <a:endParaRPr lang="en-US" sz="7200" dirty="0" smtClean="0">
              <a:solidFill>
                <a:srgbClr val="444444"/>
              </a:solidFill>
              <a:latin typeface="Arial" panose="020B0604020202020204" pitchFamily="34" charset="0"/>
              <a:cs typeface="Arial" panose="020B0604020202020204" pitchFamily="34" charset="0"/>
            </a:endParaRPr>
          </a:p>
          <a:p>
            <a:pPr defTabSz="619125"/>
            <a:r>
              <a:rPr lang="en-US" sz="7200" dirty="0" smtClean="0">
                <a:solidFill>
                  <a:srgbClr val="444444"/>
                </a:solidFill>
                <a:latin typeface="Arial" panose="020B0604020202020204" pitchFamily="34" charset="0"/>
                <a:cs typeface="Arial" panose="020B0604020202020204" pitchFamily="34" charset="0"/>
              </a:rPr>
              <a:t>1950: Birmingham </a:t>
            </a:r>
            <a:r>
              <a:rPr lang="en-US" sz="7200" dirty="0" smtClean="0">
                <a:solidFill>
                  <a:srgbClr val="E94F3D"/>
                </a:solidFill>
                <a:latin typeface="Arial" panose="020B0604020202020204" pitchFamily="34" charset="0"/>
                <a:cs typeface="Arial" panose="020B0604020202020204" pitchFamily="34" charset="0"/>
              </a:rPr>
              <a:t>34</a:t>
            </a:r>
            <a:r>
              <a:rPr lang="en-US" sz="7200" baseline="30000" dirty="0" smtClean="0">
                <a:solidFill>
                  <a:srgbClr val="E94F3D"/>
                </a:solidFill>
                <a:latin typeface="Arial" panose="020B0604020202020204" pitchFamily="34" charset="0"/>
                <a:cs typeface="Arial" panose="020B0604020202020204" pitchFamily="34" charset="0"/>
              </a:rPr>
              <a:t>th</a:t>
            </a:r>
            <a:r>
              <a:rPr lang="en-US" sz="7200" dirty="0" smtClean="0">
                <a:solidFill>
                  <a:srgbClr val="E94F3D"/>
                </a:solidFill>
                <a:latin typeface="Arial" panose="020B0604020202020204" pitchFamily="34" charset="0"/>
                <a:cs typeface="Arial" panose="020B0604020202020204" pitchFamily="34" charset="0"/>
              </a:rPr>
              <a:t> </a:t>
            </a:r>
            <a:r>
              <a:rPr lang="en-US" sz="7200" dirty="0">
                <a:solidFill>
                  <a:srgbClr val="444444"/>
                </a:solidFill>
                <a:latin typeface="Arial" panose="020B0604020202020204" pitchFamily="34" charset="0"/>
                <a:cs typeface="Arial" panose="020B0604020202020204" pitchFamily="34" charset="0"/>
              </a:rPr>
              <a:t>largest </a:t>
            </a:r>
            <a:r>
              <a:rPr lang="en-US" sz="7200" dirty="0" smtClean="0">
                <a:solidFill>
                  <a:srgbClr val="444444"/>
                </a:solidFill>
                <a:latin typeface="Arial" panose="020B0604020202020204" pitchFamily="34" charset="0"/>
                <a:cs typeface="Arial" panose="020B0604020202020204" pitchFamily="34" charset="0"/>
              </a:rPr>
              <a:t>city</a:t>
            </a:r>
          </a:p>
          <a:p>
            <a:pPr defTabSz="619125"/>
            <a:endParaRPr lang="en-US" sz="7200" dirty="0">
              <a:solidFill>
                <a:srgbClr val="444444"/>
              </a:solidFill>
              <a:latin typeface="Arial" panose="020B0604020202020204" pitchFamily="34" charset="0"/>
              <a:cs typeface="Arial" panose="020B0604020202020204" pitchFamily="34" charset="0"/>
            </a:endParaRPr>
          </a:p>
          <a:p>
            <a:pPr defTabSz="619125"/>
            <a:r>
              <a:rPr lang="en-US" sz="7200" dirty="0" smtClean="0">
                <a:solidFill>
                  <a:srgbClr val="444444"/>
                </a:solidFill>
                <a:latin typeface="Arial" panose="020B0604020202020204" pitchFamily="34" charset="0"/>
                <a:cs typeface="Arial" panose="020B0604020202020204" pitchFamily="34" charset="0"/>
              </a:rPr>
              <a:t>2017: Birmingham </a:t>
            </a:r>
            <a:r>
              <a:rPr lang="en-US" sz="7200" dirty="0" smtClean="0">
                <a:solidFill>
                  <a:srgbClr val="E94F3D"/>
                </a:solidFill>
                <a:latin typeface="Arial" panose="020B0604020202020204" pitchFamily="34" charset="0"/>
                <a:cs typeface="Arial" panose="020B0604020202020204" pitchFamily="34" charset="0"/>
              </a:rPr>
              <a:t>104</a:t>
            </a:r>
            <a:r>
              <a:rPr lang="en-US" sz="7200" baseline="30000" dirty="0" smtClean="0">
                <a:solidFill>
                  <a:srgbClr val="E94F3D"/>
                </a:solidFill>
                <a:latin typeface="Arial" panose="020B0604020202020204" pitchFamily="34" charset="0"/>
                <a:cs typeface="Arial" panose="020B0604020202020204" pitchFamily="34" charset="0"/>
              </a:rPr>
              <a:t>th</a:t>
            </a:r>
            <a:r>
              <a:rPr lang="en-US" sz="7200" dirty="0" smtClean="0">
                <a:solidFill>
                  <a:srgbClr val="E94F3D"/>
                </a:solidFill>
                <a:latin typeface="Arial" panose="020B0604020202020204" pitchFamily="34" charset="0"/>
                <a:cs typeface="Arial" panose="020B0604020202020204" pitchFamily="34" charset="0"/>
              </a:rPr>
              <a:t> </a:t>
            </a:r>
            <a:r>
              <a:rPr lang="en-US" sz="7200" dirty="0">
                <a:solidFill>
                  <a:srgbClr val="444444"/>
                </a:solidFill>
                <a:latin typeface="Arial" panose="020B0604020202020204" pitchFamily="34" charset="0"/>
                <a:cs typeface="Arial" panose="020B0604020202020204" pitchFamily="34" charset="0"/>
              </a:rPr>
              <a:t>largest </a:t>
            </a:r>
            <a:r>
              <a:rPr lang="en-US" sz="7200" dirty="0" smtClean="0">
                <a:solidFill>
                  <a:srgbClr val="444444"/>
                </a:solidFill>
                <a:latin typeface="Arial" panose="020B0604020202020204" pitchFamily="34" charset="0"/>
                <a:cs typeface="Arial" panose="020B0604020202020204" pitchFamily="34" charset="0"/>
              </a:rPr>
              <a:t>city</a:t>
            </a:r>
            <a:endParaRPr lang="en-US" sz="6000" dirty="0">
              <a:solidFill>
                <a:srgbClr val="4444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822094"/>
      </p:ext>
    </p:extLst>
  </p:cSld>
  <p:clrMapOvr>
    <a:masterClrMapping/>
  </p:clrMapOvr>
  <mc:AlternateContent xmlns:mc="http://schemas.openxmlformats.org/markup-compatibility/2006" xmlns:p14="http://schemas.microsoft.com/office/powerpoint/2010/main">
    <mc:Choice Requires="p14">
      <p:transition p14:dur="10" advTm="35000"/>
    </mc:Choice>
    <mc:Fallback xmlns="">
      <p:transition advTm="3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575"/>
            <a:ext cx="15678150" cy="2581275"/>
          </a:xfrm>
        </p:spPr>
        <p:txBody>
          <a:bodyPr/>
          <a:lstStyle/>
          <a:p>
            <a:r>
              <a:rPr lang="en-US" dirty="0" smtClean="0">
                <a:solidFill>
                  <a:srgbClr val="E94F3D"/>
                </a:solidFill>
                <a:latin typeface="Campton Book" panose="00000500000000000000" pitchFamily="50" charset="0"/>
              </a:rPr>
              <a:t>Fragmentation Matters</a:t>
            </a:r>
            <a:endParaRPr lang="en-US" dirty="0">
              <a:solidFill>
                <a:srgbClr val="E94F3D"/>
              </a:solidFill>
              <a:latin typeface="Campton Book" panose="00000500000000000000" pitchFamily="50" charset="0"/>
            </a:endParaRPr>
          </a:p>
        </p:txBody>
      </p:sp>
      <p:sp>
        <p:nvSpPr>
          <p:cNvPr id="4" name="Rectangle 3"/>
          <p:cNvSpPr/>
          <p:nvPr/>
        </p:nvSpPr>
        <p:spPr>
          <a:xfrm>
            <a:off x="1304925" y="4492336"/>
            <a:ext cx="5634038" cy="3970318"/>
          </a:xfrm>
          <a:prstGeom prst="rect">
            <a:avLst/>
          </a:prstGeom>
        </p:spPr>
        <p:txBody>
          <a:bodyPr wrap="square">
            <a:spAutoFit/>
          </a:bodyPr>
          <a:lstStyle/>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r>
              <a:rPr lang="en-US" sz="4200" b="1" dirty="0">
                <a:solidFill>
                  <a:srgbClr val="444444"/>
                </a:solidFill>
                <a:latin typeface="Gotham Book" panose="02000603040000020004" pitchFamily="2" charset="0"/>
              </a:rPr>
              <a:t> </a:t>
            </a:r>
          </a:p>
          <a:p>
            <a:pPr algn="l"/>
            <a:endParaRPr lang="en-US" sz="4200" b="1" dirty="0">
              <a:solidFill>
                <a:srgbClr val="444444"/>
              </a:solidFill>
              <a:latin typeface="Gotham Book" panose="02000603040000020004" pitchFamily="2" charset="0"/>
            </a:endParaRPr>
          </a:p>
        </p:txBody>
      </p:sp>
      <p:pic>
        <p:nvPicPr>
          <p:cNvPr id="9" name="Picture 8"/>
          <p:cNvPicPr>
            <a:picLocks noChangeAspect="1"/>
          </p:cNvPicPr>
          <p:nvPr/>
        </p:nvPicPr>
        <p:blipFill rotWithShape="1">
          <a:blip r:embed="rId3"/>
          <a:srcRect l="7194" r="44133"/>
          <a:stretch/>
        </p:blipFill>
        <p:spPr>
          <a:xfrm>
            <a:off x="1085633" y="1852700"/>
            <a:ext cx="7845716" cy="11155476"/>
          </a:xfrm>
          <a:prstGeom prst="rect">
            <a:avLst/>
          </a:prstGeom>
          <a:ln>
            <a:solidFill>
              <a:srgbClr val="444444"/>
            </a:solidFill>
          </a:ln>
        </p:spPr>
      </p:pic>
      <p:pic>
        <p:nvPicPr>
          <p:cNvPr id="10" name="Picture 9"/>
          <p:cNvPicPr>
            <a:picLocks noChangeAspect="1"/>
          </p:cNvPicPr>
          <p:nvPr/>
        </p:nvPicPr>
        <p:blipFill rotWithShape="1">
          <a:blip r:embed="rId4"/>
          <a:srcRect l="55148"/>
          <a:stretch/>
        </p:blipFill>
        <p:spPr>
          <a:xfrm>
            <a:off x="9569303" y="1852700"/>
            <a:ext cx="7221870" cy="11143513"/>
          </a:xfrm>
          <a:prstGeom prst="rect">
            <a:avLst/>
          </a:prstGeom>
          <a:ln>
            <a:solidFill>
              <a:srgbClr val="444444"/>
            </a:solidFill>
          </a:ln>
        </p:spPr>
      </p:pic>
    </p:spTree>
    <p:extLst>
      <p:ext uri="{BB962C8B-B14F-4D97-AF65-F5344CB8AC3E}">
        <p14:creationId xmlns:p14="http://schemas.microsoft.com/office/powerpoint/2010/main" val="3944701982"/>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370946" y="9111173"/>
            <a:ext cx="6408688" cy="4288520"/>
          </a:xfrm>
          <a:prstGeom prst="rect">
            <a:avLst/>
          </a:prstGeom>
        </p:spPr>
      </p:pic>
      <p:pic>
        <p:nvPicPr>
          <p:cNvPr id="3" name="Picture 2"/>
          <p:cNvPicPr>
            <a:picLocks noChangeAspect="1"/>
          </p:cNvPicPr>
          <p:nvPr/>
        </p:nvPicPr>
        <p:blipFill>
          <a:blip r:embed="rId4"/>
          <a:stretch>
            <a:fillRect/>
          </a:stretch>
        </p:blipFill>
        <p:spPr>
          <a:xfrm>
            <a:off x="11766384" y="3591874"/>
            <a:ext cx="4566585" cy="4152331"/>
          </a:xfrm>
          <a:prstGeom prst="rect">
            <a:avLst/>
          </a:prstGeom>
        </p:spPr>
      </p:pic>
      <p:sp>
        <p:nvSpPr>
          <p:cNvPr id="4" name="Rectangle 3"/>
          <p:cNvSpPr/>
          <p:nvPr/>
        </p:nvSpPr>
        <p:spPr>
          <a:xfrm>
            <a:off x="1304925" y="4492336"/>
            <a:ext cx="5634038" cy="3970318"/>
          </a:xfrm>
          <a:prstGeom prst="rect">
            <a:avLst/>
          </a:prstGeom>
        </p:spPr>
        <p:txBody>
          <a:bodyPr wrap="square">
            <a:spAutoFit/>
          </a:bodyPr>
          <a:lstStyle/>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endParaRPr lang="en-US" sz="4200" b="1" dirty="0">
              <a:solidFill>
                <a:srgbClr val="444444"/>
              </a:solidFill>
              <a:latin typeface="Gotham Book" panose="02000603040000020004" pitchFamily="2" charset="0"/>
            </a:endParaRPr>
          </a:p>
          <a:p>
            <a:pPr algn="l"/>
            <a:r>
              <a:rPr lang="en-US" sz="4200" b="1" dirty="0">
                <a:solidFill>
                  <a:srgbClr val="444444"/>
                </a:solidFill>
                <a:latin typeface="Gotham Book" panose="02000603040000020004" pitchFamily="2" charset="0"/>
              </a:rPr>
              <a:t> </a:t>
            </a:r>
          </a:p>
          <a:p>
            <a:pPr algn="l"/>
            <a:endParaRPr lang="en-US" sz="4200" b="1" dirty="0">
              <a:solidFill>
                <a:srgbClr val="444444"/>
              </a:solidFill>
              <a:latin typeface="Gotham Book" panose="02000603040000020004" pitchFamily="2" charset="0"/>
            </a:endParaRPr>
          </a:p>
        </p:txBody>
      </p:sp>
      <p:pic>
        <p:nvPicPr>
          <p:cNvPr id="5" name="Picture 4"/>
          <p:cNvPicPr>
            <a:picLocks noChangeAspect="1"/>
          </p:cNvPicPr>
          <p:nvPr/>
        </p:nvPicPr>
        <p:blipFill>
          <a:blip r:embed="rId5"/>
          <a:stretch>
            <a:fillRect/>
          </a:stretch>
        </p:blipFill>
        <p:spPr>
          <a:xfrm>
            <a:off x="2119534" y="9034199"/>
            <a:ext cx="5487992" cy="4643921"/>
          </a:xfrm>
          <a:prstGeom prst="rect">
            <a:avLst/>
          </a:prstGeom>
        </p:spPr>
      </p:pic>
      <p:pic>
        <p:nvPicPr>
          <p:cNvPr id="7" name="Picture 6"/>
          <p:cNvPicPr>
            <a:picLocks noChangeAspect="1"/>
          </p:cNvPicPr>
          <p:nvPr/>
        </p:nvPicPr>
        <p:blipFill>
          <a:blip r:embed="rId6"/>
          <a:stretch>
            <a:fillRect/>
          </a:stretch>
        </p:blipFill>
        <p:spPr>
          <a:xfrm>
            <a:off x="2119534" y="3974755"/>
            <a:ext cx="5234310" cy="3205702"/>
          </a:xfrm>
          <a:prstGeom prst="rect">
            <a:avLst/>
          </a:prstGeom>
        </p:spPr>
      </p:pic>
      <p:sp>
        <p:nvSpPr>
          <p:cNvPr id="9" name="Title 1"/>
          <p:cNvSpPr>
            <a:spLocks noGrp="1"/>
          </p:cNvSpPr>
          <p:nvPr>
            <p:ph type="title"/>
          </p:nvPr>
        </p:nvSpPr>
        <p:spPr>
          <a:xfrm>
            <a:off x="1304925" y="-1526481"/>
            <a:ext cx="15678150" cy="3441700"/>
          </a:xfrm>
        </p:spPr>
        <p:txBody>
          <a:bodyPr/>
          <a:lstStyle/>
          <a:p>
            <a:r>
              <a:rPr lang="en-US" dirty="0" smtClean="0">
                <a:solidFill>
                  <a:srgbClr val="E94F3D"/>
                </a:solidFill>
                <a:latin typeface="Campton Book" panose="00000500000000000000" pitchFamily="50" charset="0"/>
              </a:rPr>
              <a:t>Addressing Fragmentation</a:t>
            </a:r>
            <a:endParaRPr lang="en-US" dirty="0">
              <a:solidFill>
                <a:srgbClr val="E94F3D"/>
              </a:solidFill>
              <a:latin typeface="Campton Book" panose="00000500000000000000" pitchFamily="50" charset="0"/>
            </a:endParaRPr>
          </a:p>
        </p:txBody>
      </p:sp>
      <p:sp>
        <p:nvSpPr>
          <p:cNvPr id="10" name="TextBox 9"/>
          <p:cNvSpPr txBox="1"/>
          <p:nvPr/>
        </p:nvSpPr>
        <p:spPr>
          <a:xfrm>
            <a:off x="1103741" y="1971539"/>
            <a:ext cx="7625377"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smtClean="0">
                <a:ln>
                  <a:noFill/>
                </a:ln>
                <a:solidFill>
                  <a:srgbClr val="444444"/>
                </a:solidFill>
                <a:effectLst/>
                <a:uFillTx/>
                <a:latin typeface="Arial" panose="020B0604020202020204" pitchFamily="34" charset="0"/>
                <a:cs typeface="Arial" panose="020B0604020202020204" pitchFamily="34" charset="0"/>
                <a:sym typeface="Gill Sans"/>
              </a:rPr>
              <a:t>Political </a:t>
            </a:r>
            <a:br>
              <a:rPr kumimoji="0" lang="en-US" sz="6000" b="0" i="0" u="none" strike="noStrike" cap="none" spc="0" normalizeH="0" baseline="0" dirty="0" smtClean="0">
                <a:ln>
                  <a:noFill/>
                </a:ln>
                <a:solidFill>
                  <a:srgbClr val="444444"/>
                </a:solidFill>
                <a:effectLst/>
                <a:uFillTx/>
                <a:latin typeface="Arial" panose="020B0604020202020204" pitchFamily="34" charset="0"/>
                <a:cs typeface="Arial" panose="020B0604020202020204" pitchFamily="34" charset="0"/>
                <a:sym typeface="Gill Sans"/>
              </a:rPr>
            </a:br>
            <a:r>
              <a:rPr kumimoji="0" lang="en-US" sz="6000" b="0" i="0" u="none" strike="noStrike" cap="none" spc="0" normalizeH="0" baseline="0" dirty="0" smtClean="0">
                <a:ln>
                  <a:noFill/>
                </a:ln>
                <a:solidFill>
                  <a:srgbClr val="444444"/>
                </a:solidFill>
                <a:effectLst/>
                <a:uFillTx/>
                <a:latin typeface="Arial" panose="020B0604020202020204" pitchFamily="34" charset="0"/>
                <a:cs typeface="Arial" panose="020B0604020202020204" pitchFamily="34" charset="0"/>
                <a:sym typeface="Gill Sans"/>
              </a:rPr>
              <a:t>Consolidation</a:t>
            </a:r>
            <a:endParaRPr kumimoji="0" lang="en-US" sz="6000" b="0" i="0" u="none" strike="noStrike" cap="none" spc="0" normalizeH="0" baseline="0" dirty="0">
              <a:ln>
                <a:noFill/>
              </a:ln>
              <a:solidFill>
                <a:srgbClr val="444444"/>
              </a:solidFill>
              <a:effectLst/>
              <a:uFillTx/>
              <a:latin typeface="Arial" panose="020B0604020202020204" pitchFamily="34" charset="0"/>
              <a:cs typeface="Arial" panose="020B0604020202020204" pitchFamily="34" charset="0"/>
              <a:sym typeface="Gill Sans"/>
            </a:endParaRPr>
          </a:p>
        </p:txBody>
      </p:sp>
      <p:sp>
        <p:nvSpPr>
          <p:cNvPr id="11" name="TextBox 10"/>
          <p:cNvSpPr txBox="1"/>
          <p:nvPr/>
        </p:nvSpPr>
        <p:spPr>
          <a:xfrm>
            <a:off x="9936779" y="7696086"/>
            <a:ext cx="806980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6000" dirty="0" smtClean="0">
                <a:solidFill>
                  <a:srgbClr val="444444"/>
                </a:solidFill>
                <a:latin typeface="Arial" panose="020B0604020202020204" pitchFamily="34" charset="0"/>
                <a:cs typeface="Arial" panose="020B0604020202020204" pitchFamily="34" charset="0"/>
              </a:rPr>
              <a:t>Regional Structures</a:t>
            </a:r>
            <a:endParaRPr kumimoji="0" lang="en-US" sz="6000" b="0" i="0" u="none" strike="noStrike" cap="none" spc="0" normalizeH="0" baseline="0" dirty="0">
              <a:ln>
                <a:noFill/>
              </a:ln>
              <a:solidFill>
                <a:srgbClr val="444444"/>
              </a:solidFill>
              <a:effectLst/>
              <a:uFillTx/>
              <a:latin typeface="Arial" panose="020B0604020202020204" pitchFamily="34" charset="0"/>
              <a:cs typeface="Arial" panose="020B0604020202020204" pitchFamily="34" charset="0"/>
              <a:sym typeface="Gill Sans"/>
            </a:endParaRPr>
          </a:p>
        </p:txBody>
      </p:sp>
      <p:sp>
        <p:nvSpPr>
          <p:cNvPr id="12" name="TextBox 11"/>
          <p:cNvSpPr txBox="1"/>
          <p:nvPr/>
        </p:nvSpPr>
        <p:spPr>
          <a:xfrm>
            <a:off x="1376336" y="7234421"/>
            <a:ext cx="7755111"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smtClean="0">
                <a:ln>
                  <a:noFill/>
                </a:ln>
                <a:solidFill>
                  <a:srgbClr val="444444"/>
                </a:solidFill>
                <a:effectLst/>
                <a:uFillTx/>
                <a:latin typeface="Arial" panose="020B0604020202020204" pitchFamily="34" charset="0"/>
                <a:cs typeface="Arial" panose="020B0604020202020204" pitchFamily="34" charset="0"/>
                <a:sym typeface="Gill Sans"/>
              </a:rPr>
              <a:t>Modernization of County Government</a:t>
            </a:r>
            <a:endParaRPr kumimoji="0" lang="en-US" sz="6000" b="0" i="0" u="none" strike="noStrike" cap="none" spc="0" normalizeH="0" baseline="0" dirty="0">
              <a:ln>
                <a:noFill/>
              </a:ln>
              <a:solidFill>
                <a:srgbClr val="444444"/>
              </a:solidFill>
              <a:effectLst/>
              <a:uFillTx/>
              <a:latin typeface="Arial" panose="020B0604020202020204" pitchFamily="34" charset="0"/>
              <a:cs typeface="Arial" panose="020B0604020202020204" pitchFamily="34" charset="0"/>
              <a:sym typeface="Gill Sans"/>
            </a:endParaRPr>
          </a:p>
        </p:txBody>
      </p:sp>
      <p:sp>
        <p:nvSpPr>
          <p:cNvPr id="13" name="TextBox 12"/>
          <p:cNvSpPr txBox="1"/>
          <p:nvPr/>
        </p:nvSpPr>
        <p:spPr>
          <a:xfrm>
            <a:off x="9143999" y="1978644"/>
            <a:ext cx="8862582"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smtClean="0">
                <a:ln>
                  <a:noFill/>
                </a:ln>
                <a:solidFill>
                  <a:srgbClr val="444444"/>
                </a:solidFill>
                <a:effectLst/>
                <a:uFillTx/>
                <a:latin typeface="Arial" panose="020B0604020202020204" pitchFamily="34" charset="0"/>
                <a:cs typeface="Arial" panose="020B0604020202020204" pitchFamily="34" charset="0"/>
                <a:sym typeface="Gill Sans"/>
              </a:rPr>
              <a:t>Functional</a:t>
            </a:r>
            <a:br>
              <a:rPr kumimoji="0" lang="en-US" sz="6000" b="0" i="0" u="none" strike="noStrike" cap="none" spc="0" normalizeH="0" baseline="0" dirty="0" smtClean="0">
                <a:ln>
                  <a:noFill/>
                </a:ln>
                <a:solidFill>
                  <a:srgbClr val="444444"/>
                </a:solidFill>
                <a:effectLst/>
                <a:uFillTx/>
                <a:latin typeface="Arial" panose="020B0604020202020204" pitchFamily="34" charset="0"/>
                <a:cs typeface="Arial" panose="020B0604020202020204" pitchFamily="34" charset="0"/>
                <a:sym typeface="Gill Sans"/>
              </a:rPr>
            </a:br>
            <a:r>
              <a:rPr kumimoji="0" lang="en-US" sz="6000" b="0" i="0" u="none" strike="noStrike" cap="none" spc="0" normalizeH="0" baseline="0" dirty="0" smtClean="0">
                <a:ln>
                  <a:noFill/>
                </a:ln>
                <a:solidFill>
                  <a:srgbClr val="444444"/>
                </a:solidFill>
                <a:effectLst/>
                <a:uFillTx/>
                <a:latin typeface="Arial" panose="020B0604020202020204" pitchFamily="34" charset="0"/>
                <a:cs typeface="Arial" panose="020B0604020202020204" pitchFamily="34" charset="0"/>
                <a:sym typeface="Gill Sans"/>
              </a:rPr>
              <a:t> Consolidation</a:t>
            </a:r>
            <a:endParaRPr kumimoji="0" lang="en-US" sz="6000" b="0" i="0" u="none" strike="noStrike" cap="none" spc="0" normalizeH="0" baseline="0" dirty="0">
              <a:ln>
                <a:noFill/>
              </a:ln>
              <a:solidFill>
                <a:srgbClr val="444444"/>
              </a:solidFill>
              <a:effectLst/>
              <a:uFillTx/>
              <a:latin typeface="Arial" panose="020B0604020202020204" pitchFamily="34" charset="0"/>
              <a:cs typeface="Arial" panose="020B0604020202020204" pitchFamily="34" charset="0"/>
              <a:sym typeface="Gill Sans"/>
            </a:endParaRPr>
          </a:p>
        </p:txBody>
      </p:sp>
    </p:spTree>
    <p:extLst>
      <p:ext uri="{BB962C8B-B14F-4D97-AF65-F5344CB8AC3E}">
        <p14:creationId xmlns:p14="http://schemas.microsoft.com/office/powerpoint/2010/main" val="322183815"/>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pton Book" panose="00000500000000000000" pitchFamily="50" charset="0"/>
              </a:rPr>
              <a:t>Response</a:t>
            </a:r>
            <a:endParaRPr lang="en-US" dirty="0">
              <a:latin typeface="Campton Book" panose="00000500000000000000" pitchFamily="50"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17"/>
          <a:stretch/>
        </p:blipFill>
        <p:spPr>
          <a:xfrm>
            <a:off x="4032826" y="206478"/>
            <a:ext cx="9806423" cy="13248566"/>
          </a:xfrm>
          <a:prstGeom prst="rect">
            <a:avLst/>
          </a:prstGeom>
          <a:ln>
            <a:solidFill>
              <a:srgbClr val="444444"/>
            </a:solidFill>
          </a:ln>
        </p:spPr>
      </p:pic>
    </p:spTree>
    <p:extLst>
      <p:ext uri="{BB962C8B-B14F-4D97-AF65-F5344CB8AC3E}">
        <p14:creationId xmlns:p14="http://schemas.microsoft.com/office/powerpoint/2010/main" val="1095629824"/>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pton Book" panose="00000500000000000000" pitchFamily="50" charset="0"/>
              </a:rPr>
              <a:t>Response?</a:t>
            </a:r>
            <a:endParaRPr lang="en-US" dirty="0">
              <a:latin typeface="Campton Book" panose="00000500000000000000" pitchFamily="50" charset="0"/>
            </a:endParaRPr>
          </a:p>
        </p:txBody>
      </p:sp>
    </p:spTree>
    <p:extLst>
      <p:ext uri="{BB962C8B-B14F-4D97-AF65-F5344CB8AC3E}">
        <p14:creationId xmlns:p14="http://schemas.microsoft.com/office/powerpoint/2010/main" val="1932352912"/>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D6BA60C1-64AE-4462-BCF0-492095CD0B5F}"/>
              </a:ext>
            </a:extLst>
          </p:cNvPr>
          <p:cNvSpPr>
            <a:spLocks noGrp="1"/>
          </p:cNvSpPr>
          <p:nvPr>
            <p:ph idx="1"/>
          </p:nvPr>
        </p:nvSpPr>
        <p:spPr>
          <a:xfrm>
            <a:off x="1304925" y="2702028"/>
            <a:ext cx="16472712" cy="6527007"/>
          </a:xfrm>
        </p:spPr>
        <p:txBody>
          <a:bodyPr rtlCol="0">
            <a:noAutofit/>
          </a:bodyPr>
          <a:lstStyle/>
          <a:p>
            <a:pPr marL="0" indent="0">
              <a:lnSpc>
                <a:spcPct val="100000"/>
              </a:lnSpc>
              <a:spcBef>
                <a:spcPts val="0"/>
              </a:spcBef>
              <a:buClr>
                <a:srgbClr val="E94F3D"/>
              </a:buClr>
              <a:buNone/>
              <a:defRPr/>
            </a:pPr>
            <a:endParaRPr lang="en-US" sz="6000" dirty="0">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6000" dirty="0" smtClean="0">
                <a:latin typeface="Arial" panose="020B0604020202020204" pitchFamily="34" charset="0"/>
                <a:cs typeface="Arial" panose="020B0604020202020204" pitchFamily="34" charset="0"/>
              </a:rPr>
              <a:t>Issue in several mayoral and council races</a:t>
            </a:r>
          </a:p>
          <a:p>
            <a:pPr marL="0" indent="0">
              <a:lnSpc>
                <a:spcPct val="100000"/>
              </a:lnSpc>
              <a:spcBef>
                <a:spcPts val="0"/>
              </a:spcBef>
              <a:buClr>
                <a:srgbClr val="E94F3D"/>
              </a:buClr>
              <a:buNone/>
              <a:defRPr/>
            </a:pPr>
            <a:endParaRPr lang="en-US" sz="6000" dirty="0">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6000" dirty="0" smtClean="0">
                <a:latin typeface="Arial" panose="020B0604020202020204" pitchFamily="34" charset="0"/>
                <a:cs typeface="Arial" panose="020B0604020202020204" pitchFamily="34" charset="0"/>
              </a:rPr>
              <a:t>Discussed in civic and and business circles and events</a:t>
            </a:r>
          </a:p>
          <a:p>
            <a:pPr marL="0" indent="0">
              <a:lnSpc>
                <a:spcPct val="100000"/>
              </a:lnSpc>
              <a:spcBef>
                <a:spcPts val="0"/>
              </a:spcBef>
              <a:buClr>
                <a:srgbClr val="E94F3D"/>
              </a:buClr>
              <a:buNone/>
              <a:defRPr/>
            </a:pPr>
            <a:endParaRPr lang="en-US" sz="6000" dirty="0" smtClean="0">
              <a:latin typeface="Arial" panose="020B0604020202020204" pitchFamily="34" charset="0"/>
              <a:cs typeface="Arial" panose="020B0604020202020204" pitchFamily="34" charset="0"/>
            </a:endParaRPr>
          </a:p>
          <a:p>
            <a:pPr marL="0" indent="0">
              <a:lnSpc>
                <a:spcPct val="100000"/>
              </a:lnSpc>
              <a:spcBef>
                <a:spcPts val="0"/>
              </a:spcBef>
              <a:buClr>
                <a:srgbClr val="E94F3D"/>
              </a:buClr>
              <a:buNone/>
              <a:defRPr/>
            </a:pPr>
            <a:r>
              <a:rPr lang="en-US" sz="6000" dirty="0" smtClean="0">
                <a:latin typeface="Arial" panose="020B0604020202020204" pitchFamily="34" charset="0"/>
                <a:cs typeface="Arial" panose="020B0604020202020204" pitchFamily="34" charset="0"/>
              </a:rPr>
              <a:t>New attention to regional problems </a:t>
            </a:r>
            <a:endParaRPr lang="en-US" sz="6000"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1304925" y="-1526481"/>
            <a:ext cx="15678150" cy="3441700"/>
          </a:xfrm>
        </p:spPr>
        <p:txBody>
          <a:bodyPr/>
          <a:lstStyle/>
          <a:p>
            <a:r>
              <a:rPr lang="en-US" dirty="0" smtClean="0">
                <a:solidFill>
                  <a:srgbClr val="E94F3D"/>
                </a:solidFill>
                <a:latin typeface="Campton Book" panose="00000500000000000000" pitchFamily="50" charset="0"/>
              </a:rPr>
              <a:t>Center of the Public </a:t>
            </a:r>
            <a:r>
              <a:rPr lang="en-US" dirty="0" err="1" smtClean="0">
                <a:solidFill>
                  <a:srgbClr val="E94F3D"/>
                </a:solidFill>
                <a:latin typeface="Campton Book" panose="00000500000000000000" pitchFamily="50" charset="0"/>
              </a:rPr>
              <a:t>Dialouge</a:t>
            </a:r>
            <a:endParaRPr lang="en-US" dirty="0">
              <a:solidFill>
                <a:srgbClr val="E94F3D"/>
              </a:solidFill>
              <a:latin typeface="Campton Book" panose="00000500000000000000" pitchFamily="50" charset="0"/>
            </a:endParaRPr>
          </a:p>
        </p:txBody>
      </p:sp>
    </p:spTree>
    <p:extLst>
      <p:ext uri="{BB962C8B-B14F-4D97-AF65-F5344CB8AC3E}">
        <p14:creationId xmlns:p14="http://schemas.microsoft.com/office/powerpoint/2010/main" val="109479654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a:ea typeface="Helvetica"/>
        <a:cs typeface="Helvetic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a:ea typeface="Helvetica"/>
        <a:cs typeface="Helvetic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12486</TotalTime>
  <Words>981</Words>
  <Application>Microsoft Office PowerPoint</Application>
  <PresentationFormat>Custom</PresentationFormat>
  <Paragraphs>154</Paragraphs>
  <Slides>20</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Adobe Gothic Std B</vt:lpstr>
      <vt:lpstr>Arial</vt:lpstr>
      <vt:lpstr>Atlas Grotesk Bold</vt:lpstr>
      <vt:lpstr>Calibri</vt:lpstr>
      <vt:lpstr>Campton Book</vt:lpstr>
      <vt:lpstr>Gill Sans</vt:lpstr>
      <vt:lpstr>Gotham Book</vt:lpstr>
      <vt:lpstr>Helvetica</vt:lpstr>
      <vt:lpstr>Lucida Grande</vt:lpstr>
      <vt:lpstr>New_Template8</vt:lpstr>
      <vt:lpstr>PowerPoint Presentation</vt:lpstr>
      <vt:lpstr>PowerPoint Presentation</vt:lpstr>
      <vt:lpstr>Birmingham is Fragmented</vt:lpstr>
      <vt:lpstr>Birmingham is Fragmented</vt:lpstr>
      <vt:lpstr>Fragmentation Matters</vt:lpstr>
      <vt:lpstr>Addressing Fragmentation</vt:lpstr>
      <vt:lpstr>Response</vt:lpstr>
      <vt:lpstr>Response?</vt:lpstr>
      <vt:lpstr>Center of the Public Dialouge</vt:lpstr>
      <vt:lpstr>Outcomes</vt:lpstr>
      <vt:lpstr>New Mayors = New Opportunities </vt:lpstr>
      <vt:lpstr>PowerPoint Presentation</vt:lpstr>
      <vt:lpstr>PowerPoint Presentation</vt:lpstr>
      <vt:lpstr>PowerPoint Presentation</vt:lpstr>
      <vt:lpstr>The Good Neighbor Agreement</vt:lpstr>
      <vt:lpstr>PowerPoint Presentation</vt:lpstr>
      <vt:lpstr>The Good Neighbor Agreement</vt:lpstr>
      <vt:lpstr>Biggest Obstacle?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Dothan School Progress Report</dc:title>
  <dc:creator>Hankins, Ryan</dc:creator>
  <cp:lastModifiedBy>George Barilich</cp:lastModifiedBy>
  <cp:revision>273</cp:revision>
  <cp:lastPrinted>2017-10-11T15:22:42Z</cp:lastPrinted>
  <dcterms:modified xsi:type="dcterms:W3CDTF">2019-07-29T23:41:24Z</dcterms:modified>
</cp:coreProperties>
</file>